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1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2/3/2019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1981200"/>
            <a:ext cx="6255488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Осуществление мер по профилактике внутриутробного инфицирования плода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Комарова Г.Я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3000" y="533400"/>
            <a:ext cx="6255488" cy="743507"/>
          </a:xfrm>
        </p:spPr>
        <p:txBody>
          <a:bodyPr/>
          <a:lstStyle/>
          <a:p>
            <a:pPr algn="ctr"/>
            <a:r>
              <a:rPr lang="ru-RU" dirty="0" smtClean="0"/>
              <a:t>БПОУ ОО «Медицинский колледж»</a:t>
            </a:r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Галина\Desktop\vui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76574" cy="2919412"/>
          </a:xfrm>
          <a:prstGeom prst="rect">
            <a:avLst/>
          </a:prstGeom>
          <a:noFill/>
        </p:spPr>
      </p:pic>
      <p:pic>
        <p:nvPicPr>
          <p:cNvPr id="1026" name="Picture 2" descr="C:\Users\Галина\Desktop\vnutri-768x768_c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0"/>
            <a:ext cx="4191000" cy="296862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67000"/>
            <a:ext cx="7239000" cy="4191000"/>
          </a:xfrm>
        </p:spPr>
        <p:txBody>
          <a:bodyPr/>
          <a:lstStyle/>
          <a:p>
            <a:r>
              <a:rPr lang="ru-RU" dirty="0" smtClean="0"/>
              <a:t>В структуре причин ПС доля внутриутробной инфекции составляет более 30 %. Наличие у беременной очагов инфекции считают существенным фактором риска инфицирования плода и новорождённого.</a:t>
            </a:r>
          </a:p>
          <a:p>
            <a:r>
              <a:rPr lang="ru-RU" dirty="0" smtClean="0"/>
              <a:t>Следует различать такие понятия, как внутриутробное инфицирование и внутриутробная инфекция.</a:t>
            </a:r>
          </a:p>
          <a:p>
            <a:endParaRPr lang="ru-RU" dirty="0"/>
          </a:p>
        </p:txBody>
      </p:sp>
    </p:spTree>
  </p:cSld>
  <p:clrMapOvr>
    <a:masterClrMapping/>
  </p:clrMapOvr>
  <p:transition>
    <p:strips dir="r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Галина\Desktop\Ig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0"/>
            <a:ext cx="6934200" cy="26289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2438400"/>
            <a:ext cx="7239000" cy="4105584"/>
          </a:xfrm>
        </p:spPr>
        <p:txBody>
          <a:bodyPr/>
          <a:lstStyle/>
          <a:p>
            <a:r>
              <a:rPr lang="ru-RU" dirty="0" smtClean="0"/>
              <a:t>Под внутриутробным инфицированием плода подразумевают проникновение микроорганизмов к плоду и его заражение. Внутриутробное инфицирование у новорождённого диагностируют при выделении возбудителя из организма плода, обнаружении АТ класса </a:t>
            </a:r>
            <a:r>
              <a:rPr lang="ru-RU" dirty="0" err="1" smtClean="0"/>
              <a:t>IgM</a:t>
            </a:r>
            <a:r>
              <a:rPr lang="ru-RU" dirty="0" smtClean="0"/>
              <a:t> и </a:t>
            </a:r>
            <a:r>
              <a:rPr lang="ru-RU" dirty="0" err="1" smtClean="0"/>
              <a:t>низкоавидных</a:t>
            </a:r>
            <a:r>
              <a:rPr lang="ru-RU" dirty="0" smtClean="0"/>
              <a:t> АТ класса </a:t>
            </a:r>
            <a:r>
              <a:rPr lang="ru-RU" dirty="0" err="1" smtClean="0"/>
              <a:t>IgG</a:t>
            </a:r>
            <a:r>
              <a:rPr lang="ru-RU" dirty="0" smtClean="0"/>
              <a:t> к возбудителям инфекции в пуповинной крови.</a:t>
            </a:r>
          </a:p>
          <a:p>
            <a:endParaRPr lang="ru-RU" dirty="0"/>
          </a:p>
        </p:txBody>
      </p:sp>
    </p:spTree>
  </p:cSld>
  <p:clrMapOvr>
    <a:masterClrMapping/>
  </p:clrMapOvr>
  <p:transition>
    <p:diamond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7239000" cy="64770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Внутриутробная инфекция характеризуется не только проникновением инфекции, её распространением, но и заболеванием плода. Внутриутробная инфекция сопровождается клиническими проявлениями инфекционного заболевания, регистрируемыми у плода и новорождённого.</a:t>
            </a:r>
          </a:p>
          <a:p>
            <a:r>
              <a:rPr lang="ru-RU" dirty="0" smtClean="0"/>
              <a:t>Под </a:t>
            </a:r>
            <a:r>
              <a:rPr lang="ru-RU" i="1" dirty="0" smtClean="0"/>
              <a:t>внутриутробным инфицированием</a:t>
            </a:r>
            <a:r>
              <a:rPr lang="ru-RU" dirty="0" smtClean="0"/>
              <a:t> плода и новорожденного понимают патологическое состояние, формирующееся под влиянием многих неблагоприятных факторов, среди которых ведущее место занимает инфекционная патология матери и связанное с ней микробное внутриутробное инфицирование околоплодных вод, плаценты, пуповины, плода на фоне изменения иммунологической реактивности новорожденного.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Галина\Desktop\Inficirovanie-ploda-5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4762500" cy="28575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2895600"/>
            <a:ext cx="7239000" cy="4846320"/>
          </a:xfrm>
        </p:spPr>
        <p:txBody>
          <a:bodyPr>
            <a:normAutofit/>
          </a:bodyPr>
          <a:lstStyle/>
          <a:p>
            <a:r>
              <a:rPr lang="ru-RU" dirty="0" smtClean="0"/>
              <a:t>Первичная микробная колонизация новорожденного происходит в процессе родов. Инфицирование может происходить также иными путями: </a:t>
            </a:r>
            <a:r>
              <a:rPr lang="ru-RU" dirty="0" err="1" smtClean="0"/>
              <a:t>трансплацентарным</a:t>
            </a:r>
            <a:r>
              <a:rPr lang="ru-RU" dirty="0" smtClean="0"/>
              <a:t>, </a:t>
            </a:r>
            <a:r>
              <a:rPr lang="ru-RU" dirty="0" err="1" smtClean="0"/>
              <a:t>трансдецидуальным</a:t>
            </a:r>
            <a:r>
              <a:rPr lang="ru-RU" dirty="0" smtClean="0"/>
              <a:t>, нисходящим.</a:t>
            </a:r>
            <a:endParaRPr lang="ru-RU" dirty="0" smtClean="0"/>
          </a:p>
          <a:p>
            <a:r>
              <a:rPr lang="ru-RU" dirty="0" smtClean="0"/>
              <a:t>Характер и тяжесть инфекционного процесса у плода определяется стадией его внутриутробного развития в момент инфицирования.</a:t>
            </a:r>
          </a:p>
          <a:p>
            <a:endParaRPr lang="ru-RU" dirty="0"/>
          </a:p>
        </p:txBody>
      </p:sp>
    </p:spTree>
  </p:cSld>
  <p:clrMapOvr>
    <a:masterClrMapping/>
  </p:clrMapOvr>
  <p:transition>
    <p:strips dir="l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600"/>
            <a:ext cx="7239000" cy="6227136"/>
          </a:xfrm>
        </p:spPr>
        <p:txBody>
          <a:bodyPr>
            <a:normAutofit/>
          </a:bodyPr>
          <a:lstStyle/>
          <a:p>
            <a:r>
              <a:rPr lang="ru-RU" dirty="0" smtClean="0"/>
              <a:t>В патогенезе внутриутробного поражения плода большую роль отводят гипоксии, воздействию продуктов метаболизма, гипертермии. С 4-го до начала 7-го месяца </a:t>
            </a:r>
            <a:r>
              <a:rPr lang="ru-RU" dirty="0" err="1" smtClean="0"/>
              <a:t>гестационного</a:t>
            </a:r>
            <a:r>
              <a:rPr lang="ru-RU" dirty="0" smtClean="0"/>
              <a:t> периода у плода появляется специфическая чувствительность к возбудителям инфекции. На внедрение возбудителя инфекции после 27-й недели </a:t>
            </a:r>
            <a:r>
              <a:rPr lang="ru-RU" dirty="0" err="1" smtClean="0"/>
              <a:t>гестационного</a:t>
            </a:r>
            <a:r>
              <a:rPr lang="ru-RU" dirty="0" smtClean="0"/>
              <a:t> периода плод отвечает специфической реакцией в виде лейкоцитарной инфильтрации, тканевых и гуморальных изменений. В результате чего возможно развитие внутриутробной инфекции и гибели плода, </a:t>
            </a:r>
            <a:r>
              <a:rPr lang="ru-RU" dirty="0" err="1" smtClean="0"/>
              <a:t>невынашивание</a:t>
            </a:r>
            <a:r>
              <a:rPr lang="ru-RU" dirty="0" smtClean="0"/>
              <a:t> беременности или задержка развития его.</a:t>
            </a:r>
          </a:p>
          <a:p>
            <a:endParaRPr lang="ru-RU" dirty="0"/>
          </a:p>
        </p:txBody>
      </p:sp>
    </p:spTree>
  </p:cSld>
  <p:clrMapOvr>
    <a:masterClrMapping/>
  </p:clrMapOvr>
  <p:transition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7239000" cy="6400800"/>
          </a:xfrm>
        </p:spPr>
        <p:txBody>
          <a:bodyPr/>
          <a:lstStyle/>
          <a:p>
            <a:r>
              <a:rPr lang="ru-RU" dirty="0" smtClean="0"/>
              <a:t>У новорожденных реализация внутриутробного инфицирования в инфекционный процесс зависит от его стадии и характера,  состояния иммунитета, для которого в таких случаях свойственен низкий уровень как специфических, так и неспецифических факторов.</a:t>
            </a:r>
          </a:p>
          <a:p>
            <a:r>
              <a:rPr lang="ru-RU" dirty="0" smtClean="0"/>
              <a:t>При инфицировании плода незадолго до рождения, проявления инфекционного процесса зависят от стадии болезни</a:t>
            </a:r>
            <a:endParaRPr lang="ru-RU" dirty="0"/>
          </a:p>
        </p:txBody>
      </p:sp>
    </p:spTree>
  </p:cSld>
  <p:clrMapOvr>
    <a:masterClrMapping/>
  </p:clrMapOvr>
  <p:transition>
    <p:wheel spokes="2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Галина\Desktop\Slide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4038600"/>
            <a:ext cx="4343400" cy="3257550"/>
          </a:xfrm>
          <a:prstGeom prst="rect">
            <a:avLst/>
          </a:prstGeom>
          <a:noFill/>
        </p:spPr>
      </p:pic>
      <p:pic>
        <p:nvPicPr>
          <p:cNvPr id="4098" name="Picture 2" descr="C:\Users\Галина\Desktop\image-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8600" y="4038600"/>
            <a:ext cx="4191000" cy="314325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600"/>
            <a:ext cx="7239000" cy="4267200"/>
          </a:xfrm>
        </p:spPr>
        <p:txBody>
          <a:bodyPr/>
          <a:lstStyle/>
          <a:p>
            <a:r>
              <a:rPr lang="ru-RU" dirty="0" smtClean="0"/>
              <a:t>Если на момент родов заболевание находится в начальной фазе, то инфекция манифестирует в первые 3 суток раннего </a:t>
            </a:r>
            <a:r>
              <a:rPr lang="ru-RU" dirty="0" err="1" smtClean="0"/>
              <a:t>неонатального</a:t>
            </a:r>
            <a:r>
              <a:rPr lang="ru-RU" dirty="0" smtClean="0"/>
              <a:t> периода.</a:t>
            </a:r>
          </a:p>
          <a:p>
            <a:r>
              <a:rPr lang="ru-RU" dirty="0" smtClean="0"/>
              <a:t> Если роды произошли в конечную стадию болезни, чаще развивается синдром </a:t>
            </a:r>
            <a:r>
              <a:rPr lang="ru-RU" dirty="0" err="1" smtClean="0"/>
              <a:t>дезадаптации</a:t>
            </a:r>
            <a:r>
              <a:rPr lang="ru-RU" dirty="0" smtClean="0"/>
              <a:t> в раннем </a:t>
            </a:r>
            <a:r>
              <a:rPr lang="ru-RU" dirty="0" err="1" smtClean="0"/>
              <a:t>неонатальном</a:t>
            </a:r>
            <a:r>
              <a:rPr lang="ru-RU" dirty="0" smtClean="0"/>
              <a:t> периоде и возможно формирование хронического процесса на  фоне развития вялотекущей латентной инфекции.</a:t>
            </a:r>
          </a:p>
          <a:p>
            <a:endParaRPr lang="ru-RU" dirty="0"/>
          </a:p>
        </p:txBody>
      </p:sp>
    </p:spTree>
  </p:cSld>
  <p:clrMapOvr>
    <a:masterClrMapping/>
  </p:clrMapOvr>
  <p:transition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304800"/>
            <a:ext cx="7239000" cy="5684520"/>
          </a:xfrm>
        </p:spPr>
        <p:txBody>
          <a:bodyPr>
            <a:normAutofit/>
          </a:bodyPr>
          <a:lstStyle/>
          <a:p>
            <a:r>
              <a:rPr lang="ru-RU" b="1" u="sng" dirty="0" smtClean="0"/>
              <a:t>Особенности профилактики внутриутробной инфекции .</a:t>
            </a:r>
            <a:endParaRPr lang="ru-RU" dirty="0" smtClean="0"/>
          </a:p>
          <a:p>
            <a:r>
              <a:rPr lang="ru-RU" dirty="0" smtClean="0"/>
              <a:t>Во время беременности и родов крайне нежелательно и опасно воздействие различных инфекционных воздействие различных инфекционных агентов на плод. </a:t>
            </a:r>
          </a:p>
          <a:p>
            <a:r>
              <a:rPr lang="ru-RU" dirty="0" smtClean="0"/>
              <a:t>Острые инфекционные заболевания беременной </a:t>
            </a:r>
            <a:r>
              <a:rPr lang="ru-RU" dirty="0" smtClean="0"/>
              <a:t>(краснуха, </a:t>
            </a:r>
            <a:r>
              <a:rPr lang="ru-RU" dirty="0" err="1" smtClean="0"/>
              <a:t>микоплазмы</a:t>
            </a:r>
            <a:r>
              <a:rPr lang="ru-RU" dirty="0" smtClean="0"/>
              <a:t>) приводят </a:t>
            </a:r>
            <a:r>
              <a:rPr lang="ru-RU" dirty="0" smtClean="0"/>
              <a:t>к внутриутробному инфицированию и рождению нежизнеспособного ребенка или ребенка с дефектами развития. </a:t>
            </a:r>
          </a:p>
          <a:p>
            <a:endParaRPr lang="ru-RU" dirty="0"/>
          </a:p>
        </p:txBody>
      </p:sp>
    </p:spTree>
  </p:cSld>
  <p:clrMapOvr>
    <a:masterClrMapping/>
  </p:clrMapOvr>
  <p:transition>
    <p:split orient="vert"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Галина\Desktop\3004-0550x04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328988" cy="3854618"/>
          </a:xfrm>
          <a:prstGeom prst="rect">
            <a:avLst/>
          </a:prstGeom>
          <a:noFill/>
        </p:spPr>
      </p:pic>
      <p:pic>
        <p:nvPicPr>
          <p:cNvPr id="5122" name="Picture 2" descr="C:\Users\Галина\Desktop\slide-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0"/>
            <a:ext cx="3732512" cy="2795587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2286000"/>
            <a:ext cx="7239000" cy="484632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Перенесенные острые вирусные инфекционные заболевания матери на ранних стадиях беременности ( период органогенеза плода- первые три месяца беременности) будут являться медицинским показанием для аборта. Наличие в организме беременной женщины очагов хронической инфекции (хронический тонзиллит, хронический </a:t>
            </a:r>
            <a:r>
              <a:rPr lang="ru-RU" dirty="0" err="1" smtClean="0"/>
              <a:t>пиелонефрит</a:t>
            </a:r>
            <a:r>
              <a:rPr lang="ru-RU" dirty="0" smtClean="0"/>
              <a:t>, хронические синуситы) так же приводят к гематогенному инфицированию плода через плаценту, развитию у плода </a:t>
            </a:r>
            <a:r>
              <a:rPr lang="ru-RU" dirty="0" err="1" smtClean="0"/>
              <a:t>иммунодефицитных</a:t>
            </a:r>
            <a:r>
              <a:rPr lang="ru-RU" dirty="0" smtClean="0"/>
              <a:t> состояний.</a:t>
            </a:r>
            <a:endParaRPr lang="ru-RU" dirty="0"/>
          </a:p>
        </p:txBody>
      </p:sp>
    </p:spTree>
  </p:cSld>
  <p:clrMapOvr>
    <a:masterClrMapping/>
  </p:clrMapOvr>
  <p:transition>
    <p:diamond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Галина\Desktop\sifilis_u_detei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4648200" cy="304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7239000" cy="6019800"/>
          </a:xfrm>
        </p:spPr>
        <p:txBody>
          <a:bodyPr>
            <a:normAutofit/>
          </a:bodyPr>
          <a:lstStyle/>
          <a:p>
            <a:r>
              <a:rPr lang="ru-RU" dirty="0" smtClean="0"/>
              <a:t>При </a:t>
            </a:r>
            <a:r>
              <a:rPr lang="ru-RU" dirty="0" smtClean="0"/>
              <a:t>внутриутробном</a:t>
            </a:r>
          </a:p>
          <a:p>
            <a:pPr>
              <a:buNone/>
            </a:pPr>
            <a:r>
              <a:rPr lang="ru-RU" dirty="0" smtClean="0"/>
              <a:t> инфицировании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сифилисом на </a:t>
            </a:r>
            <a:r>
              <a:rPr lang="ru-RU" dirty="0" smtClean="0"/>
              <a:t>ранних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стадиях гибель </a:t>
            </a:r>
            <a:r>
              <a:rPr lang="ru-RU" dirty="0" smtClean="0"/>
              <a:t>плода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наступает на 3-4 месяце беременности, плод гибнет от поражения материнской части плаценты. Если ребенок родился живым, то уже при рождении у него обнаруживаются клинические признаки болезни «волчья пасть», сифилитическая пузырчатка, поражается печень, селезенка. В дальнейшем развивается слабоумие и ряд других проявлений врожденного сифилиса. </a:t>
            </a:r>
            <a:endParaRPr lang="ru-RU" dirty="0"/>
          </a:p>
        </p:txBody>
      </p:sp>
    </p:spTree>
  </p:cSld>
  <p:clrMapOvr>
    <a:masterClrMapping/>
  </p:clrMapOvr>
  <p:transition>
    <p:split orient="vert" dir="in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7239000" cy="615093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При поражении </a:t>
            </a:r>
            <a:r>
              <a:rPr lang="ru-RU" dirty="0" err="1" smtClean="0"/>
              <a:t>цитомегаловирусом</a:t>
            </a:r>
            <a:r>
              <a:rPr lang="ru-RU" dirty="0" smtClean="0"/>
              <a:t> и </a:t>
            </a:r>
            <a:r>
              <a:rPr lang="ru-RU" dirty="0" err="1" smtClean="0"/>
              <a:t>хламидиями</a:t>
            </a:r>
            <a:r>
              <a:rPr lang="ru-RU" dirty="0" smtClean="0"/>
              <a:t> наблюдается отставание плода в развитии, его гипотрофия. При рождении у ребенка увеличена печень и селезенка, имеется </a:t>
            </a:r>
            <a:r>
              <a:rPr lang="ru-RU" dirty="0" err="1" smtClean="0"/>
              <a:t>петихиальная</a:t>
            </a:r>
            <a:r>
              <a:rPr lang="ru-RU" dirty="0" smtClean="0"/>
              <a:t> сыпь, синдром поражения ЦНС, органов дыхания. Подобная инфекция в дальнейшем приведет к формированию воспалительных процессов в головном мозге и как следствие этого – отставание ребенка в умственном развитии</a:t>
            </a:r>
            <a:r>
              <a:rPr lang="ru-RU" dirty="0" smtClean="0"/>
              <a:t>.</a:t>
            </a:r>
          </a:p>
          <a:p>
            <a:r>
              <a:rPr lang="ru-RU" b="1" dirty="0" err="1" smtClean="0"/>
              <a:t>Фетоскопия</a:t>
            </a:r>
            <a:r>
              <a:rPr lang="ru-RU" dirty="0" smtClean="0"/>
              <a:t> – используется для диагностики различных аномалий развития плода и врожденных заболеваний. Проводиться при сроке 16-20 недель </a:t>
            </a:r>
            <a:r>
              <a:rPr lang="ru-RU" dirty="0" smtClean="0"/>
              <a:t>беременности</a:t>
            </a:r>
          </a:p>
          <a:p>
            <a:r>
              <a:rPr lang="ru-RU" b="1" dirty="0" smtClean="0"/>
              <a:t>Динамическая </a:t>
            </a:r>
            <a:r>
              <a:rPr lang="ru-RU" b="1" dirty="0" err="1" smtClean="0"/>
              <a:t>сцинтиграфия</a:t>
            </a:r>
            <a:r>
              <a:rPr lang="ru-RU" dirty="0" smtClean="0"/>
              <a:t> – проводиться для изучения маточно-плацентарного кровотока.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7239000" cy="670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Задачи для профилактики ВУИ плода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71600"/>
            <a:ext cx="7239000" cy="508413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1</a:t>
            </a:r>
            <a:r>
              <a:rPr lang="ru-RU" dirty="0" smtClean="0"/>
              <a:t>. Выявление инфекционных агентов и простейших до беременности, адекватная антибактериальная терапия. Обследование и лечения партнера так же обязательно.</a:t>
            </a:r>
          </a:p>
          <a:p>
            <a:r>
              <a:rPr lang="ru-RU" dirty="0" smtClean="0"/>
              <a:t>2. Санация хронических очагов инфекции, желательно до беременности.</a:t>
            </a:r>
          </a:p>
          <a:p>
            <a:r>
              <a:rPr lang="ru-RU" dirty="0" smtClean="0"/>
              <a:t>3. Профилактика ЗППП во время беременности.</a:t>
            </a:r>
          </a:p>
          <a:p>
            <a:r>
              <a:rPr lang="ru-RU" dirty="0" smtClean="0"/>
              <a:t>4. тщательный туалет наружных половых органов беременной.</a:t>
            </a:r>
          </a:p>
          <a:p>
            <a:r>
              <a:rPr lang="ru-RU" dirty="0" smtClean="0"/>
              <a:t>5. Тщательный туалет наружных половых органов мужа.</a:t>
            </a:r>
            <a:endParaRPr lang="ru-RU" dirty="0"/>
          </a:p>
        </p:txBody>
      </p:sp>
    </p:spTree>
  </p:cSld>
  <p:clrMapOvr>
    <a:masterClrMapping/>
  </p:clrMapOvr>
  <p:transition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Задачи для профилактики ВУИ плода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6. Свести к минимуму половые сношения во время беременности, и прекратить половую жизнь за 2 месяца до наступления родов.</a:t>
            </a:r>
          </a:p>
          <a:p>
            <a:r>
              <a:rPr lang="ru-RU" dirty="0" smtClean="0"/>
              <a:t>7. Избегать контактов с инфекционными больными во время беременности, в случае появления признаков инфекционного заболевания на ранних стадиях беременности, немедленно обраться к лечащему врачу и пройти тщательное бактериологическое исследование.</a:t>
            </a:r>
          </a:p>
          <a:p>
            <a:endParaRPr lang="ru-RU" dirty="0"/>
          </a:p>
        </p:txBody>
      </p:sp>
    </p:spTree>
  </p:cSld>
  <p:clrMapOvr>
    <a:masterClrMapping/>
  </p:clrMapOvr>
  <p:transition>
    <p:split dir="in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7239000" cy="5998536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Профилактика </a:t>
            </a:r>
            <a:r>
              <a:rPr lang="ru-RU" b="1" dirty="0" smtClean="0"/>
              <a:t>внутриутробной</a:t>
            </a:r>
            <a:r>
              <a:rPr lang="ru-RU" dirty="0" smtClean="0"/>
              <a:t> инфекции снижает частоту и тяжесть осложнений беременности, родов, а также неблагоприятных перинатальных исходов. К профилактическим мероприятиям у пациенток группы риска по развитию ВУИ относятся: </a:t>
            </a:r>
          </a:p>
          <a:p>
            <a:r>
              <a:rPr lang="ru-RU" dirty="0" smtClean="0"/>
              <a:t>• подготовка к планируемой </a:t>
            </a:r>
            <a:r>
              <a:rPr lang="ru-RU" dirty="0" smtClean="0"/>
              <a:t>беременности</a:t>
            </a:r>
          </a:p>
          <a:p>
            <a:r>
              <a:rPr lang="ru-RU" dirty="0" smtClean="0"/>
              <a:t>* ограничение </a:t>
            </a:r>
            <a:r>
              <a:rPr lang="ru-RU" dirty="0" smtClean="0"/>
              <a:t>контакта с </a:t>
            </a:r>
            <a:r>
              <a:rPr lang="ru-RU" dirty="0" smtClean="0"/>
              <a:t>животными</a:t>
            </a:r>
          </a:p>
          <a:p>
            <a:r>
              <a:rPr lang="ru-RU" dirty="0" smtClean="0"/>
              <a:t>• своевременное и адекватное лечение инфекционных заболеваний мочеполовой системы с соответствующим контролем эффективности проведенной терапии (II и III триместры беременности); </a:t>
            </a:r>
          </a:p>
          <a:p>
            <a:r>
              <a:rPr lang="ru-RU" dirty="0" smtClean="0"/>
              <a:t>• повышение активности местного иммунитета.</a:t>
            </a:r>
          </a:p>
          <a:p>
            <a:endParaRPr lang="ru-RU" dirty="0"/>
          </a:p>
        </p:txBody>
      </p:sp>
    </p:spTree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7239000" cy="6074736"/>
          </a:xfrm>
        </p:spPr>
        <p:txBody>
          <a:bodyPr/>
          <a:lstStyle/>
          <a:p>
            <a:r>
              <a:rPr lang="ru-RU" dirty="0" smtClean="0"/>
              <a:t>Лечение внутриутробного инфицирования проводить необходимо, но только во II— III триместрах и при:</a:t>
            </a:r>
          </a:p>
          <a:p>
            <a:r>
              <a:rPr lang="ru-RU" dirty="0" smtClean="0"/>
              <a:t> • наличии выявленных и доказанных признаков инфицирования плода на основании результатов комплексной диагностики; </a:t>
            </a:r>
          </a:p>
          <a:p>
            <a:r>
              <a:rPr lang="ru-RU" dirty="0" smtClean="0"/>
              <a:t>• выраженном клиническом проявлении инфекции у матери; </a:t>
            </a:r>
          </a:p>
          <a:p>
            <a:r>
              <a:rPr lang="ru-RU" dirty="0" smtClean="0"/>
              <a:t>• высоком и продолжающем повышаться титре специфических антител (</a:t>
            </a:r>
            <a:r>
              <a:rPr lang="ru-RU" dirty="0" err="1" smtClean="0"/>
              <a:t>IgM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</p:spTree>
  </p:cSld>
  <p:clrMapOvr>
    <a:masterClrMapping/>
  </p:clrMapOvr>
  <p:transition>
    <p:cover dir="l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7239000" cy="607473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По данным Всемирной организации здравоохранения, около 2,5% новорожденных появляются на свет с различными пороками развития. При этом 1,5-2% из них обусловлены преимущественно неблагоприятными экзогенными факторами (так называемыми </a:t>
            </a:r>
            <a:r>
              <a:rPr lang="ru-RU" dirty="0" err="1" smtClean="0"/>
              <a:t>тератогенами</a:t>
            </a:r>
            <a:r>
              <a:rPr lang="ru-RU" dirty="0" smtClean="0"/>
              <a:t>), а остальные имеют преимущественно генетическую природу. Среди экзогенных причин пороков развития следует упомянуть биологические (инфекционные заболевания: краснуха, герпес, токсоплазмоз, </a:t>
            </a:r>
            <a:r>
              <a:rPr lang="ru-RU" dirty="0" err="1" smtClean="0"/>
              <a:t>хламидийная</a:t>
            </a:r>
            <a:r>
              <a:rPr lang="ru-RU" dirty="0" smtClean="0"/>
              <a:t> инфекция, </a:t>
            </a:r>
            <a:r>
              <a:rPr lang="ru-RU" dirty="0" err="1" smtClean="0"/>
              <a:t>цитомегаловирусная</a:t>
            </a:r>
            <a:r>
              <a:rPr lang="ru-RU" dirty="0" smtClean="0"/>
              <a:t> инфекция), физические (все виды ионизирующего излучения, радионуклиды), химические (все противоопухолевые препараты, гормональные препараты, наркотические вещества).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Генетические факторы пороков развития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Общий </a:t>
            </a:r>
            <a:r>
              <a:rPr lang="ru-RU" dirty="0" smtClean="0"/>
              <a:t>генетический груз популяции, который проявляется более чем у 5% населения планеты. Примерно 1% генетического груза приходится на генные мутации, 0,5% — на хромосомные мутации, около 3-3,5% соответствует болезням с выраженным наследственным компонентом (диабет, атеросклероз, ишемическая болезнь сердца, некоторые опухоли и.т.д.). </a:t>
            </a:r>
            <a:endParaRPr lang="ru-RU" dirty="0" smtClean="0"/>
          </a:p>
          <a:p>
            <a:r>
              <a:rPr lang="ru-RU" dirty="0" smtClean="0"/>
              <a:t>около 40-50% ранней младенческой (перинатальной) смертности и инвалидности с детства обусловлены наследственными факторами и примерно 30% коек в детских стационарах заняты детьми с наследственной патологией</a:t>
            </a:r>
            <a:endParaRPr lang="ru-RU" dirty="0"/>
          </a:p>
        </p:txBody>
      </p:sp>
    </p:spTree>
  </p:cSld>
  <p:clrMapOvr>
    <a:masterClrMapping/>
  </p:clrMapOvr>
  <p:transition>
    <p:diamond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33400"/>
            <a:ext cx="7239000" cy="592233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Безусловна необходимость </a:t>
            </a:r>
            <a:r>
              <a:rPr lang="ru-RU" dirty="0" smtClean="0"/>
              <a:t>правильной и рационально организованной ранней диагностики врожденных и наследственных болезней. Решающая роль в этом принадлежит институтам медико-генетической службы, и в первую очередь тем ее подразделениям, которые обеспечивают </a:t>
            </a:r>
            <a:r>
              <a:rPr lang="ru-RU" dirty="0" err="1" smtClean="0"/>
              <a:t>пренатальную</a:t>
            </a:r>
            <a:r>
              <a:rPr lang="ru-RU" dirty="0" smtClean="0"/>
              <a:t> диагностику, позволяющую не только установить диагноз еще до рождения, но и предотвратить появление на свет детей с тяжелыми, </a:t>
            </a:r>
            <a:r>
              <a:rPr lang="ru-RU" dirty="0" err="1" smtClean="0"/>
              <a:t>нерепарируемыми</a:t>
            </a:r>
            <a:r>
              <a:rPr lang="ru-RU" dirty="0" smtClean="0"/>
              <a:t> пороками развития, с социально значимыми смертельными генными и хромосомными болезнями.</a:t>
            </a:r>
          </a:p>
          <a:p>
            <a:endParaRPr lang="ru-RU" dirty="0"/>
          </a:p>
        </p:txBody>
      </p:sp>
    </p:spTree>
  </p:cSld>
  <p:clrMapOvr>
    <a:masterClrMapping/>
  </p:clrMapOvr>
  <p:transition>
    <p:strips dir="r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Медико-генетическая помощь в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Медико-генетическое консультирование и </a:t>
            </a:r>
            <a:r>
              <a:rPr lang="ru-RU" dirty="0" err="1" smtClean="0"/>
              <a:t>пренатальная</a:t>
            </a:r>
            <a:r>
              <a:rPr lang="ru-RU" dirty="0" smtClean="0"/>
              <a:t> диагностика позволяют снизить риск рождения ребенка с наследственным заболеванием. Различают два вида </a:t>
            </a:r>
            <a:r>
              <a:rPr lang="ru-RU" dirty="0" err="1" smtClean="0"/>
              <a:t>медико</a:t>
            </a:r>
            <a:r>
              <a:rPr lang="ru-RU" dirty="0" smtClean="0"/>
              <a:t>–генетического консультирования: </a:t>
            </a:r>
            <a:r>
              <a:rPr lang="ru-RU" dirty="0" err="1" smtClean="0"/>
              <a:t>проспективное</a:t>
            </a:r>
            <a:r>
              <a:rPr lang="ru-RU" dirty="0" smtClean="0"/>
              <a:t> (предварительное) и ретроспективное (текущее). </a:t>
            </a:r>
          </a:p>
          <a:p>
            <a:r>
              <a:rPr lang="ru-RU" dirty="0" err="1" smtClean="0"/>
              <a:t>Проспективное</a:t>
            </a:r>
            <a:r>
              <a:rPr lang="ru-RU" dirty="0" smtClean="0"/>
              <a:t> медико-генетическое консультирование проводится до планирования зачатия или в ранние сроки беременности при наличии риска рождения больного ребенка (возраст будущей матери старше 35 лет, кровнородственный брак и др.) в семьях, где ранее не было больных детей. 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pull dir="l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Ретроспективное медико-генетическое консультирование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Ретроспективное медико-генетическое консультирование проводится в семьях, где уже родился больной ребенок, для установления степени риска наследственной патологии у последующих </a:t>
            </a:r>
            <a:r>
              <a:rPr lang="ru-RU" dirty="0" err="1" smtClean="0"/>
              <a:t>детей.следовательно</a:t>
            </a:r>
            <a:r>
              <a:rPr lang="ru-RU" dirty="0" smtClean="0"/>
              <a:t> снизить общий груз патологической наследственности.</a:t>
            </a:r>
          </a:p>
          <a:p>
            <a:r>
              <a:rPr lang="ru-RU" dirty="0" smtClean="0"/>
              <a:t>В идеале каждая супружеская пара должна проконсультироваться у врача–генетика до планирования деторождения. Стимулом для принятия самостоятельного решения о необходимости </a:t>
            </a:r>
            <a:r>
              <a:rPr lang="ru-RU" dirty="0" err="1" smtClean="0"/>
              <a:t>медико</a:t>
            </a:r>
            <a:r>
              <a:rPr lang="ru-RU" dirty="0" smtClean="0"/>
              <a:t>–генетического консультирования должны стать чувство ответственности за здоровье будущего ребенка и знание собственной родословной.</a:t>
            </a:r>
            <a:endParaRPr lang="ru-RU" dirty="0"/>
          </a:p>
        </p:txBody>
      </p:sp>
    </p:spTree>
  </p:cSld>
  <p:clrMapOvr>
    <a:masterClrMapping/>
  </p:clrMapOvr>
  <p:transition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Галина\Desktop\img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3543300"/>
            <a:ext cx="4419600" cy="33147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7239000" cy="4846320"/>
          </a:xfrm>
        </p:spPr>
        <p:txBody>
          <a:bodyPr/>
          <a:lstStyle/>
          <a:p>
            <a:r>
              <a:rPr lang="ru-RU" dirty="0" smtClean="0"/>
              <a:t>Родословная предполагает наличие сведений о состоянии здоровья родственников по линии матери и отца не менее чем в трех поколениях. Анализ родословной позволяет ответить на вопрос, является ли данный признак наследственным, установить тип наследования и прогнозировать вероятность рождения ребенка с наследственной патологией. </a:t>
            </a:r>
          </a:p>
          <a:p>
            <a:endParaRPr lang="ru-RU" dirty="0"/>
          </a:p>
        </p:txBody>
      </p:sp>
    </p:spTree>
  </p:cSld>
  <p:clrMapOvr>
    <a:masterClrMapping/>
  </p:clrMapOvr>
  <p:transition>
    <p:diamond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0040"/>
            <a:ext cx="8153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Медико-генетическое консультирование обязательно: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524858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– при рождении в семье ребенка с наследственным заболеванием или врожденным пороком развития;</a:t>
            </a:r>
          </a:p>
          <a:p>
            <a:r>
              <a:rPr lang="ru-RU" dirty="0" smtClean="0"/>
              <a:t>– при наличии врожденной или наследственной патологии у одного из супругов или у ближайших родственников; </a:t>
            </a:r>
          </a:p>
          <a:p>
            <a:r>
              <a:rPr lang="ru-RU" dirty="0" smtClean="0"/>
              <a:t>– при кровнородственных браках;</a:t>
            </a:r>
          </a:p>
          <a:p>
            <a:r>
              <a:rPr lang="ru-RU" dirty="0" smtClean="0"/>
              <a:t>– при планировании первой беременности у женщины старше 35 лет;</a:t>
            </a:r>
          </a:p>
          <a:p>
            <a:r>
              <a:rPr lang="ru-RU" dirty="0" smtClean="0"/>
              <a:t>– при повторных самопроизвольных выкидышах;</a:t>
            </a:r>
          </a:p>
          <a:p>
            <a:r>
              <a:rPr lang="ru-RU" dirty="0" smtClean="0"/>
              <a:t>– при воздействии в ранние сроки беременности ионизирующих излучений (профессиональные вредности, рентгенологическое исследование). </a:t>
            </a:r>
          </a:p>
          <a:p>
            <a:endParaRPr lang="ru-RU" dirty="0"/>
          </a:p>
        </p:txBody>
      </p:sp>
    </p:spTree>
  </p:cSld>
  <p:clrMapOvr>
    <a:masterClrMapping/>
  </p:clrMapOvr>
  <p:transition>
    <p:whee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7239000" cy="599853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Под генетическим риском понимают вероятность проявления у потомства наследственно обусловленной патологии. Риск выше 20 % считается высоким. При невозможности выявления наследственной болезни или врожденного порока развития в период беременности он является противопоказанием к деторождению. Однако достижения современной генетики позволяют планировать беременность при высоком риске некоторых тяжелых наследственных заболеваний (синдром Дауна, гемофилия и др.), которые могут быть выявлены современными методами дородовой диагностики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любом случае семья должна знать о степени генетического риска до планирования зачатия</a:t>
            </a:r>
            <a:endParaRPr lang="ru-RU" dirty="0"/>
          </a:p>
        </p:txBody>
      </p:sp>
    </p:spTree>
  </p:cSld>
  <p:clrMapOvr>
    <a:masterClrMapping/>
  </p:clrMapOvr>
  <p:transition>
    <p:wheel spokes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62000"/>
            <a:ext cx="8686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Выделяют три уровня профилактики наследственных болезней: первичную, вторичную и третичную профилактику.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11680"/>
            <a:ext cx="7239000" cy="4846320"/>
          </a:xfrm>
        </p:spPr>
        <p:txBody>
          <a:bodyPr/>
          <a:lstStyle/>
          <a:p>
            <a:r>
              <a:rPr lang="ru-RU" b="1" dirty="0" smtClean="0"/>
              <a:t> Первичная профилактика</a:t>
            </a:r>
            <a:r>
              <a:rPr lang="ru-RU" dirty="0" smtClean="0"/>
              <a:t> врожденных и наследственных болезней включает мероприятия, направленные на предупреждение зачатия больного ребенка. Она реализуется тремя путями: </a:t>
            </a:r>
          </a:p>
          <a:p>
            <a:r>
              <a:rPr lang="ru-RU" dirty="0" smtClean="0"/>
              <a:t>• планирование деторождения; </a:t>
            </a:r>
          </a:p>
          <a:p>
            <a:r>
              <a:rPr lang="ru-RU" dirty="0" smtClean="0"/>
              <a:t>• защита среды обитания человека от дополнительных антропогенных загрязнителей (мутагенов и </a:t>
            </a:r>
            <a:r>
              <a:rPr lang="ru-RU" dirty="0" err="1" smtClean="0"/>
              <a:t>тератогенов</a:t>
            </a:r>
            <a:r>
              <a:rPr lang="ru-RU" dirty="0" smtClean="0"/>
              <a:t>);</a:t>
            </a:r>
          </a:p>
          <a:p>
            <a:r>
              <a:rPr lang="ru-RU" dirty="0" smtClean="0"/>
              <a:t>• витаминизация населения.</a:t>
            </a:r>
            <a:endParaRPr lang="ru-RU" dirty="0"/>
          </a:p>
        </p:txBody>
      </p:sp>
    </p:spTree>
  </p:cSld>
  <p:clrMapOvr>
    <a:masterClrMapping/>
  </p:clrMapOvr>
  <p:transition>
    <p:strips dir="l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Планирование деторождения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7239000" cy="57150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Планирование деторождения включает три основные направления: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учет оптимального репродуктивного возраста супругов: для женщины в интервале 19 – 35 лет, для мужчины – не старше 35 лет;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отказ от деторождения при высоком риске неизлечимых наследственных заболеваний, которые не могут быть выявлены надежными методами дородовой диагностики; </a:t>
            </a:r>
          </a:p>
          <a:p>
            <a:pPr>
              <a:buNone/>
            </a:pPr>
            <a:r>
              <a:rPr lang="ru-RU" dirty="0" smtClean="0"/>
              <a:t>   • </a:t>
            </a:r>
            <a:r>
              <a:rPr lang="ru-RU" dirty="0" smtClean="0"/>
              <a:t>отказ от деторождения при кровнородственных браках и браках между двумя гетерозиготными носителями мутантного гена.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pull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Галина\Desktop\f6223cc9bd22f84f8d5d9c103c443b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0"/>
            <a:ext cx="5486400" cy="327126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35864"/>
            <a:ext cx="7239000" cy="432213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Согласно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современной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точке </a:t>
            </a:r>
            <a:r>
              <a:rPr lang="ru-RU" dirty="0" smtClean="0"/>
              <a:t>зрения, окончание деторождения до достижения супругами возраста 30 – 35 лет является одной из действенных мер профилактики наследственных болезней. Такая продолжительность детородного периода вполне достаточна для планирования рождения в семье не менее 3 –– 4 детей с оптимальным интервалом между родами 2 –– 4 года. </a:t>
            </a:r>
            <a:endParaRPr lang="ru-RU" dirty="0"/>
          </a:p>
        </p:txBody>
      </p:sp>
      <p:pic>
        <p:nvPicPr>
          <p:cNvPr id="8195" name="Picture 3" descr="C:\Users\Галина\Desktop\schastlivaya-molodaya-semya-v-ozhidanii-rozhdeniya-0001709549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66999" cy="2124075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05000"/>
            <a:ext cx="8153400" cy="670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рекомендации по планированию деторождения с низкой степенью риска для плода и ребенка: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11680"/>
            <a:ext cx="7239000" cy="484632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• </a:t>
            </a:r>
            <a:r>
              <a:rPr lang="ru-RU" dirty="0" smtClean="0"/>
              <a:t>планирование зачатия осенью и зимой, когда снижена вероятность спонтанных мутаций и иммунного конфликта;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планирование беременности в оптимальном детородном возрасте;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соблюдение оптимального интервала между родами – 2 – 4 года;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отказ обоих супругов от </a:t>
            </a:r>
            <a:r>
              <a:rPr lang="ru-RU" dirty="0" err="1" smtClean="0"/>
              <a:t>табакокурения</a:t>
            </a:r>
            <a:r>
              <a:rPr lang="ru-RU" dirty="0" smtClean="0"/>
              <a:t>, алкоголя, </a:t>
            </a:r>
            <a:r>
              <a:rPr lang="ru-RU" dirty="0" err="1" smtClean="0"/>
              <a:t>психоактивных</a:t>
            </a:r>
            <a:r>
              <a:rPr lang="ru-RU" dirty="0" smtClean="0"/>
              <a:t> веществ не менее чем за 6 месяцев до планируемого зачатия;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планирование зачатия не ранее чем через два месяца после перенесенного острого инфекционного заболевания (грипп, ангина и др.);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wheel spokes="2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7239000" cy="607473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• планирование беременности при отсутствии у женщины обострений хронических болезней в течение 1 – 5 лет (в зависимости от заболевания);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санация хронических очагов инфекции (кариес, хронический тонзиллит) в организме женщины до наступления беременности;</a:t>
            </a:r>
          </a:p>
          <a:p>
            <a:r>
              <a:rPr lang="ru-RU" dirty="0" smtClean="0"/>
              <a:t>• вакцинация против краснухи до планирования зачатия (если женщина ранее не была привита или не болела краснухой);</a:t>
            </a:r>
          </a:p>
          <a:p>
            <a:r>
              <a:rPr lang="ru-RU" dirty="0" smtClean="0"/>
              <a:t>• отказ от иммунизации живыми вирусными вакцинами в ранние сроки беременности (в том числе живой вакциной против гриппа);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соблюдение принципов сбалансированного питания с достаточным содержанием незаменимых аминокислот, витаминов и минеральных веществ;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отказ от необоснованного приема медикаментов и самолечения в период беременности;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strips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7239000" cy="5998536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• ранний учет по беременности в женской консультации (до 12 недель, желательно на 4 – 6–</a:t>
            </a:r>
            <a:r>
              <a:rPr lang="ru-RU" dirty="0" err="1" smtClean="0"/>
              <a:t>й</a:t>
            </a:r>
            <a:r>
              <a:rPr lang="ru-RU" dirty="0" smtClean="0"/>
              <a:t> неделях);</a:t>
            </a:r>
          </a:p>
          <a:p>
            <a:r>
              <a:rPr lang="ru-RU" dirty="0" smtClean="0"/>
              <a:t>• обследование в период беременности на носительство возбудителей инфекций, способных вызывать ВПР плода (краснуха, токсоплазмоз, ВИЧ, гепатит В и С, сифилис, простой герпес, </a:t>
            </a:r>
            <a:r>
              <a:rPr lang="ru-RU" dirty="0" err="1" smtClean="0"/>
              <a:t>цитомегаловирус</a:t>
            </a:r>
            <a:r>
              <a:rPr lang="ru-RU" dirty="0" smtClean="0"/>
              <a:t> и др.).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После введения вакцины против краснухи планирование беременности рекомендуется не ранее чем через 3 месяца. В течение этого периода необходима надежная контрацепция.</a:t>
            </a:r>
          </a:p>
          <a:p>
            <a:r>
              <a:rPr lang="ru-RU" dirty="0" smtClean="0"/>
              <a:t>Защита среды обитания человека от мутагенов и </a:t>
            </a:r>
            <a:r>
              <a:rPr lang="ru-RU" dirty="0" err="1" smtClean="0"/>
              <a:t>тератогенов</a:t>
            </a:r>
            <a:endParaRPr lang="ru-RU" dirty="0"/>
          </a:p>
        </p:txBody>
      </p:sp>
    </p:spTree>
  </p:cSld>
  <p:clrMapOvr>
    <a:masterClrMapping/>
  </p:clrMapOvr>
  <p:transition>
    <p:pull dir="r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7239000" cy="1143000"/>
          </a:xfrm>
        </p:spPr>
        <p:txBody>
          <a:bodyPr/>
          <a:lstStyle/>
          <a:p>
            <a:pPr algn="ctr"/>
            <a:r>
              <a:rPr lang="ru-RU" dirty="0" smtClean="0"/>
              <a:t>Наследственные болезни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7239000" cy="57912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Наследственные болезни, обусловленные спонтанными мутациями, предсказать невозможно. Они являются случайными событиями, редкими для каждого гена. В современных экологических условиях развитие наследственной патологии связано преимущественно с индуцированными мутациями. </a:t>
            </a:r>
            <a:endParaRPr lang="ru-RU" dirty="0" smtClean="0"/>
          </a:p>
          <a:p>
            <a:r>
              <a:rPr lang="ru-RU" dirty="0" smtClean="0"/>
              <a:t>С точки зрения профилактики наследственных болезней индуцированный мутагенез должен быть исключен. Это предполагает разработку и жесткий контроль выполнения государственных мероприятий по охране окружающей среды, предотвращение загрязнения воздуха, воды, почвы, продуктов питания органическими и неорганическими химическими соединениями, являющимися мощными мутагенами, контроль уровня индуцированных ионизирующих излучений. </a:t>
            </a:r>
            <a:endParaRPr lang="ru-RU" dirty="0"/>
          </a:p>
        </p:txBody>
      </p:sp>
    </p:spTree>
  </p:cSld>
  <p:clrMapOvr>
    <a:masterClrMapping/>
  </p:clrMapOvr>
  <p:transition>
    <p:pull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33400"/>
            <a:ext cx="7239000" cy="592233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Для </a:t>
            </a:r>
            <a:r>
              <a:rPr lang="ru-RU" dirty="0" smtClean="0"/>
              <a:t>профилактики заражения токсоплазмозом беременным рекомендуется строго соблюдать гигиенические требования при приготовлении пищи (не пробовать сырой фарш, подвергать мясо термической обработке, соответствующей технологии, тщательно мыть овощи, фрукты и ягоды, загрязненные почвой). Необходимо исключить контакт с кошками –– биологическими хозяевами токсоплазмы. Элементарные меры личной и санитарной гигиены позволяют избежать инфицирования беременной вирусами, бактериями, простейшими и инвазии гельминтами. 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-228600"/>
            <a:ext cx="7239000" cy="1143000"/>
          </a:xfrm>
        </p:spPr>
        <p:txBody>
          <a:bodyPr/>
          <a:lstStyle/>
          <a:p>
            <a:r>
              <a:rPr lang="ru-RU" i="1" dirty="0" smtClean="0"/>
              <a:t>Витаминизация населения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14400"/>
            <a:ext cx="7239000" cy="554133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Выделяют 4 основные направления профилактики дефицита незаменимых аминокислот, витаминов и микроэлементов: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увеличение потребления населением продуктов питания, богатых природными витаминами и минеральными элементами;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обогащение витаминами и микроэлементами продуктов питания массового потребления (</a:t>
            </a:r>
            <a:r>
              <a:rPr lang="ru-RU" dirty="0" err="1" smtClean="0"/>
              <a:t>хлебо</a:t>
            </a:r>
            <a:r>
              <a:rPr lang="ru-RU" dirty="0" smtClean="0"/>
              <a:t>–булочные, макаронные и кондитерские изделия, молочные продукты, фруктовые и овощные соки);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употребление специализированных продуктов питания для беременных, обогащенных витаминами и минеральными элементами;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прием поливитаминных препаратов для беременных. 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Вторичная профилактика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Вторичная профилактика</a:t>
            </a:r>
            <a:r>
              <a:rPr lang="ru-RU" dirty="0" smtClean="0"/>
              <a:t> врожденных и наследственных болезней включает мероприятия, направленные на предупреждение рождения больного ребенка. Она осуществляется с помощью методов дородовой диагностики. Ее основная цель –– в максимально ранние сроки выявить у плода наследственные болезни и пороки развития, не поддающиеся лечению, и прервать беременность (с согласия женщины). </a:t>
            </a:r>
            <a:endParaRPr lang="ru-RU" dirty="0"/>
          </a:p>
        </p:txBody>
      </p:sp>
    </p:spTree>
  </p:cSld>
  <p:clrMapOvr>
    <a:masterClrMapping/>
  </p:clrMapOvr>
  <p:transition>
    <p:strips dir="rd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077200" cy="914400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Методы дородовой диагностики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90600"/>
            <a:ext cx="7239000" cy="58674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Дородовая диагностика врожденных и наследственных болезней складывается из трех методов: ультразвукового исследования (УЗИ) плода, исследования крови беременной (биохимический скрининг) и группы </a:t>
            </a:r>
            <a:r>
              <a:rPr lang="ru-RU" dirty="0" err="1" smtClean="0"/>
              <a:t>инвазивных</a:t>
            </a:r>
            <a:r>
              <a:rPr lang="ru-RU" dirty="0" smtClean="0"/>
              <a:t> методов. Дородовая диагностика осуществляется в два этапа. 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Первый </a:t>
            </a:r>
            <a:r>
              <a:rPr lang="ru-RU" dirty="0" smtClean="0"/>
              <a:t>этап –– УЗИ плода и биохимическое исследование крови беременной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Второй </a:t>
            </a:r>
            <a:r>
              <a:rPr lang="ru-RU" dirty="0" smtClean="0"/>
              <a:t>этап –– </a:t>
            </a:r>
            <a:r>
              <a:rPr lang="ru-RU" dirty="0" err="1" smtClean="0"/>
              <a:t>амниоцентез</a:t>
            </a:r>
            <a:r>
              <a:rPr lang="ru-RU" dirty="0" smtClean="0"/>
              <a:t>, </a:t>
            </a:r>
            <a:r>
              <a:rPr lang="ru-RU" dirty="0" err="1" smtClean="0"/>
              <a:t>кордоцентез</a:t>
            </a:r>
            <a:r>
              <a:rPr lang="ru-RU" dirty="0" smtClean="0"/>
              <a:t>, биопсия кожи плода. Последние три метода являются </a:t>
            </a:r>
            <a:r>
              <a:rPr lang="ru-RU" dirty="0" err="1" smtClean="0"/>
              <a:t>инвазивными</a:t>
            </a:r>
            <a:r>
              <a:rPr lang="ru-RU" dirty="0" smtClean="0"/>
              <a:t>, так как они связаны с нарушением целостности тканей организма. Методы применяются для получения амниотической жидкости, клеток и крови плода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smtClean="0"/>
              <a:t>Ультразвуковое исследование плода. Метод позволяет выявить до 80 % врожденных пороков развития плода.</a:t>
            </a:r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  <p:transition>
    <p:pull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-304800"/>
            <a:ext cx="7239000" cy="1143000"/>
          </a:xfrm>
        </p:spPr>
        <p:txBody>
          <a:bodyPr/>
          <a:lstStyle/>
          <a:p>
            <a:r>
              <a:rPr lang="ru-RU" dirty="0" smtClean="0"/>
              <a:t>Третичная профилактика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90600"/>
            <a:ext cx="7239000" cy="5465136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Третичная профилактика</a:t>
            </a:r>
            <a:r>
              <a:rPr lang="ru-RU" dirty="0" smtClean="0"/>
              <a:t> врожденных и наследственных болезней включает мероприятия, направленные на предупреждение прогрессирования болезни и развитие осложнений. Она касается преимущественно наследственных болезней обмена веществ. К моменту рождения ребенка у него имеется генная мутация, но отсутствуют клинические проявления болезни. На этой стадии важно выявить заболевание и начать раннее лечение, чтобы предупредить тяжелые повреждения головного мозга и развитие умственной отсталости. Лечение заключается, как правило, в исключении из рациона питания ребенка определенных продуктов.</a:t>
            </a:r>
            <a:endParaRPr lang="ru-RU" dirty="0"/>
          </a:p>
        </p:txBody>
      </p:sp>
    </p:spTree>
  </p:cSld>
  <p:clrMapOvr>
    <a:masterClrMapping/>
  </p:clrMapOvr>
  <p:transition>
    <p:strips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1676400"/>
            <a:ext cx="7239000" cy="5181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Третичная профилактика осуществляется в два этапа: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95400"/>
            <a:ext cx="7239000" cy="516033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а) выявление наследственной патологии до развития клинических симптомов (массовый скрининг новорожденных);</a:t>
            </a:r>
          </a:p>
          <a:p>
            <a:r>
              <a:rPr lang="ru-RU" dirty="0" smtClean="0"/>
              <a:t>б) коррекция выявленных нарушений (например, назначение специальной диеты при </a:t>
            </a:r>
            <a:r>
              <a:rPr lang="ru-RU" dirty="0" err="1" smtClean="0"/>
              <a:t>фенилкетонурии</a:t>
            </a:r>
            <a:r>
              <a:rPr lang="ru-RU" dirty="0" smtClean="0"/>
              <a:t>). </a:t>
            </a:r>
          </a:p>
          <a:p>
            <a:r>
              <a:rPr lang="ru-RU" dirty="0" smtClean="0"/>
              <a:t>Права семьи и ребенка, у которого при массовом скрининге выявлено наследственное заболевание, должны быть защищены. Это международное требование Всемирной Организации Здравоохранения. Родители должны быть полностью проинформированы о </a:t>
            </a:r>
            <a:r>
              <a:rPr lang="ru-RU" dirty="0" err="1" smtClean="0"/>
              <a:t>скрининговой</a:t>
            </a:r>
            <a:r>
              <a:rPr lang="ru-RU" dirty="0" smtClean="0"/>
              <a:t> программе. Медицинский персонал не имеет права разглашать диагноз наследственного заболевания, выявленного путем скрининга.</a:t>
            </a:r>
          </a:p>
          <a:p>
            <a:endParaRPr lang="ru-RU" dirty="0"/>
          </a:p>
        </p:txBody>
      </p:sp>
    </p:spTree>
  </p:cSld>
  <p:clrMapOvr>
    <a:masterClrMapping/>
  </p:clrMapOvr>
  <p:transition>
    <p:wheel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Галина\Desktop\image0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0226487">
            <a:off x="1282949" y="1676400"/>
            <a:ext cx="6812553" cy="44196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433386">
            <a:off x="-16181" y="1172260"/>
            <a:ext cx="7239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Спасибо за внимание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123</TotalTime>
  <Words>1712</Words>
  <Application>Microsoft Office PowerPoint</Application>
  <PresentationFormat>Экран (4:3)</PresentationFormat>
  <Paragraphs>105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Изящная</vt:lpstr>
      <vt:lpstr>Осуществление мер по профилактике внутриутробного инфицирования плода                    Комарова Г.Я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Задачи для профилактики ВУИ плода </vt:lpstr>
      <vt:lpstr>Задачи для профилактики ВУИ плода</vt:lpstr>
      <vt:lpstr>Слайд 15</vt:lpstr>
      <vt:lpstr>Слайд 16</vt:lpstr>
      <vt:lpstr>Слайд 17</vt:lpstr>
      <vt:lpstr>Генетические факторы пороков развития </vt:lpstr>
      <vt:lpstr>Слайд 19</vt:lpstr>
      <vt:lpstr>Медико-генетическая помощь в России</vt:lpstr>
      <vt:lpstr>Ретроспективное медико-генетическое консультирование </vt:lpstr>
      <vt:lpstr>Слайд 22</vt:lpstr>
      <vt:lpstr>Медико-генетическое консультирование обязательно: </vt:lpstr>
      <vt:lpstr>Слайд 24</vt:lpstr>
      <vt:lpstr>Выделяют три уровня профилактики наследственных болезней: первичную, вторичную и третичную профилактику. </vt:lpstr>
      <vt:lpstr>Планирование деторождения</vt:lpstr>
      <vt:lpstr>Слайд 27</vt:lpstr>
      <vt:lpstr>Основные рекомендации по планированию деторождения с низкой степенью риска для плода и ребенка:  </vt:lpstr>
      <vt:lpstr>Слайд 29</vt:lpstr>
      <vt:lpstr>Слайд 30</vt:lpstr>
      <vt:lpstr>Наследственные болезни</vt:lpstr>
      <vt:lpstr>Слайд 32</vt:lpstr>
      <vt:lpstr>Витаминизация населения</vt:lpstr>
      <vt:lpstr>Вторичная профилактика </vt:lpstr>
      <vt:lpstr>Методы дородовой диагностики</vt:lpstr>
      <vt:lpstr>Третичная профилактика </vt:lpstr>
      <vt:lpstr>Третичная профилактика осуществляется в два этапа:   </vt:lpstr>
      <vt:lpstr>Спасибо за внимание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Осуществление мер по профилактике внутриутробного инфицирования плода                    Комарова Г.Я</dc:title>
  <dc:creator>Галина</dc:creator>
  <cp:lastModifiedBy>Галина</cp:lastModifiedBy>
  <cp:revision>49</cp:revision>
  <dcterms:created xsi:type="dcterms:W3CDTF">2019-02-03T10:19:44Z</dcterms:created>
  <dcterms:modified xsi:type="dcterms:W3CDTF">2019-02-03T12:33:52Z</dcterms:modified>
</cp:coreProperties>
</file>