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6" r:id="rId1"/>
  </p:sldMasterIdLst>
  <p:sldIdLst>
    <p:sldId id="276" r:id="rId2"/>
    <p:sldId id="256" r:id="rId3"/>
    <p:sldId id="257" r:id="rId4"/>
    <p:sldId id="258" r:id="rId5"/>
    <p:sldId id="259" r:id="rId6"/>
    <p:sldId id="260" r:id="rId7"/>
    <p:sldId id="270" r:id="rId8"/>
    <p:sldId id="271" r:id="rId9"/>
    <p:sldId id="261" r:id="rId10"/>
    <p:sldId id="269" r:id="rId11"/>
    <p:sldId id="272" r:id="rId12"/>
    <p:sldId id="263" r:id="rId13"/>
    <p:sldId id="273" r:id="rId14"/>
    <p:sldId id="265" r:id="rId15"/>
    <p:sldId id="266" r:id="rId16"/>
    <p:sldId id="275" r:id="rId17"/>
    <p:sldId id="264" r:id="rId18"/>
    <p:sldId id="274" r:id="rId19"/>
    <p:sldId id="267" r:id="rId20"/>
    <p:sldId id="262" r:id="rId21"/>
    <p:sldId id="268" r:id="rId22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08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5D029EF9-B15E-446E-A641-3305E5F1D153}" type="datetimeFigureOut">
              <a:rPr lang="ru-RU" smtClean="0"/>
              <a:pPr>
                <a:defRPr/>
              </a:pPr>
              <a:t>06.10.2014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9B184788-CCAE-4F29-89D0-C8050D61086B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AEF8C629-AF27-4C54-BB4B-0C4985943B84}" type="datetimeFigureOut">
              <a:rPr lang="ru-RU" smtClean="0"/>
              <a:pPr>
                <a:defRPr/>
              </a:pPr>
              <a:t>06.10.2014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9F79B5B2-038F-4367-AEF8-B153A1BEB250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EE9B0582-C21B-4DA6-9159-8E62FFCEA5B8}" type="datetimeFigureOut">
              <a:rPr lang="ru-RU" smtClean="0"/>
              <a:pPr>
                <a:defRPr/>
              </a:pPr>
              <a:t>06.10.2014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DEDDAD53-E7CC-4DE6-A411-59DED63C76D9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D256F8DF-1568-4749-9167-EFE0547CEB1B}" type="datetimeFigureOut">
              <a:rPr lang="ru-RU" smtClean="0"/>
              <a:pPr>
                <a:defRPr/>
              </a:pPr>
              <a:t>06.10.2014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5309277C-134C-4F58-B36E-26C9D0DEEFEB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9CEA6533-FB7A-4A9B-9513-667BB594CA0A}" type="datetimeFigureOut">
              <a:rPr lang="ru-RU" smtClean="0"/>
              <a:pPr>
                <a:defRPr/>
              </a:pPr>
              <a:t>06.10.2014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8968D0EA-E4AB-4AF6-855E-3DCC8818991F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B238CD52-126F-41B0-B5F3-BF064B7E581E}" type="datetimeFigureOut">
              <a:rPr lang="ru-RU" smtClean="0"/>
              <a:pPr>
                <a:defRPr/>
              </a:pPr>
              <a:t>06.10.2014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BC6849E1-5224-4326-B696-A3E14EC85127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EC814F30-E154-483D-AEDB-0566EB934BF8}" type="datetimeFigureOut">
              <a:rPr lang="ru-RU" smtClean="0"/>
              <a:pPr>
                <a:defRPr/>
              </a:pPr>
              <a:t>06.10.2014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4A6A89E0-5491-4E81-A2BA-D5205B652457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7888E851-A688-423D-8F7B-22A936E889C3}" type="datetimeFigureOut">
              <a:rPr lang="ru-RU" smtClean="0"/>
              <a:pPr>
                <a:defRPr/>
              </a:pPr>
              <a:t>06.10.2014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C3462669-D9BA-4A43-B62E-D4022E459239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49E2D8C9-C9AB-478A-A7C1-A08E3C29EC36}" type="datetimeFigureOut">
              <a:rPr lang="ru-RU" smtClean="0"/>
              <a:pPr>
                <a:defRPr/>
              </a:pPr>
              <a:t>06.10.2014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6801352B-343B-40D6-81DB-5B968DA7AB13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D3DB57B1-E408-404D-93BB-5F0444C28B64}" type="datetimeFigureOut">
              <a:rPr lang="ru-RU" smtClean="0"/>
              <a:pPr>
                <a:defRPr/>
              </a:pPr>
              <a:t>06.10.2014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CC4BB4D2-F7CD-4D94-B973-09256BA7EF3C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4C82EE63-4A80-45B6-8A20-01A7F589BDC9}" type="datetimeFigureOut">
              <a:rPr lang="ru-RU" smtClean="0"/>
              <a:pPr>
                <a:defRPr/>
              </a:pPr>
              <a:t>06.10.2014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16A9E724-6996-4555-AE3B-59A3F2851321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pPr>
              <a:defRPr/>
            </a:pPr>
            <a:fld id="{BA10093A-7C38-4014-A647-2EAD5EDCBAFC}" type="datetimeFigureOut">
              <a:rPr lang="ru-RU" smtClean="0"/>
              <a:pPr>
                <a:defRPr/>
              </a:pPr>
              <a:t>06.10.2014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pPr>
              <a:defRPr/>
            </a:pPr>
            <a:fld id="{A4F5C224-17B9-49D1-A57E-D6A09E845107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7" r:id="rId1"/>
    <p:sldLayoutId id="2147483728" r:id="rId2"/>
    <p:sldLayoutId id="2147483729" r:id="rId3"/>
    <p:sldLayoutId id="2147483730" r:id="rId4"/>
    <p:sldLayoutId id="2147483731" r:id="rId5"/>
    <p:sldLayoutId id="2147483732" r:id="rId6"/>
    <p:sldLayoutId id="2147483733" r:id="rId7"/>
    <p:sldLayoutId id="2147483734" r:id="rId8"/>
    <p:sldLayoutId id="2147483735" r:id="rId9"/>
    <p:sldLayoutId id="2147483736" r:id="rId10"/>
    <p:sldLayoutId id="2147483737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3226118"/>
          </a:xfrm>
        </p:spPr>
        <p:txBody>
          <a:bodyPr>
            <a:normAutofit fontScale="90000"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 smtClean="0"/>
              <a:t>           Презентация на тему:</a:t>
            </a:r>
            <a:br>
              <a:rPr lang="ru-RU" dirty="0" smtClean="0"/>
            </a:br>
            <a:r>
              <a:rPr lang="ru-RU" dirty="0" smtClean="0"/>
              <a:t>                       </a:t>
            </a:r>
            <a:r>
              <a:rPr lang="ru-RU" sz="4400" b="1" cap="all" dirty="0" err="1" smtClean="0">
                <a:ln w="9000" cmpd="sng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Флоренс</a:t>
            </a:r>
            <a:r>
              <a:rPr lang="ru-RU" sz="4400" b="1" cap="all" dirty="0" smtClean="0">
                <a:ln w="9000" cmpd="sng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 </a:t>
            </a:r>
            <a:br>
              <a:rPr lang="ru-RU" sz="4400" b="1" cap="all" dirty="0" smtClean="0">
                <a:ln w="9000" cmpd="sng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</a:br>
            <a:r>
              <a:rPr lang="ru-RU" sz="4400" b="1" cap="all" dirty="0" smtClean="0">
                <a:ln w="9000" cmpd="sng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                 </a:t>
            </a:r>
            <a:r>
              <a:rPr lang="ru-RU" sz="4400" b="1" cap="all" dirty="0" err="1" smtClean="0">
                <a:ln w="9000" cmpd="sng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Найтингейл</a:t>
            </a:r>
            <a:r>
              <a:rPr lang="ru-RU" sz="4400" b="1" cap="all" dirty="0" smtClean="0">
                <a:ln w="9000" cmpd="sng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/>
            </a:r>
            <a:br>
              <a:rPr lang="ru-RU" sz="4400" b="1" cap="all" dirty="0" smtClean="0">
                <a:ln w="9000" cmpd="sng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4786314" y="5643578"/>
            <a:ext cx="4071966" cy="972118"/>
          </a:xfrm>
          <a:prstGeom prst="rect">
            <a:avLst/>
          </a:prstGeom>
        </p:spPr>
        <p:txBody>
          <a:bodyPr anchor="b">
            <a:normAutofit fontScale="52500" lnSpcReduction="20000"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1" i="0" u="none" strike="noStrike" kern="1200" cap="all" spc="0" normalizeH="0" baseline="0" noProof="0" dirty="0" smtClean="0">
                <a:ln w="9000" cmpd="sng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ru-RU" sz="4400" b="1" i="0" u="none" strike="noStrike" kern="1200" cap="all" spc="0" normalizeH="0" baseline="0" noProof="0" dirty="0" smtClean="0">
                <a:ln w="9000" cmpd="sng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43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ru-RU" sz="43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endParaRPr kumimoji="0" lang="ru-RU" sz="4300" b="0" i="0" u="none" strike="noStrike" kern="1200" cap="none" spc="0" normalizeH="0" baseline="0" noProof="0" dirty="0">
              <a:ln>
                <a:noFill/>
              </a:ln>
              <a:solidFill>
                <a:schemeClr val="tx2">
                  <a:satMod val="130000"/>
                </a:schemeClr>
              </a:solidFill>
              <a:effectLst>
                <a:outerShdw blurRad="50000" dist="30000" dir="5400000" algn="tl" rotWithShape="0">
                  <a:srgbClr val="000000">
                    <a:alpha val="3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4929190" y="4572008"/>
            <a:ext cx="3929090" cy="2285992"/>
          </a:xfrm>
          <a:prstGeom prst="rect">
            <a:avLst/>
          </a:prstGeom>
        </p:spPr>
        <p:txBody>
          <a:bodyPr anchor="b">
            <a:normAutofit fontScale="90000" lnSpcReduction="10000"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1" i="0" u="none" strike="noStrike" kern="1200" cap="all" spc="0" normalizeH="0" baseline="0" noProof="0" dirty="0" smtClean="0">
                <a:ln w="9000" cmpd="sng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ru-RU" sz="4400" b="1" i="0" u="none" strike="noStrike" kern="1200" cap="all" spc="0" normalizeH="0" baseline="0" noProof="0" dirty="0" smtClean="0">
                <a:ln w="9000" cmpd="sng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43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ru-RU" sz="43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Выполнили</a:t>
            </a:r>
            <a:r>
              <a:rPr kumimoji="0" lang="ru-RU" sz="1400" b="0" i="0" u="none" strike="noStrike" kern="1200" cap="none" spc="0" normalizeH="0" noProof="0" dirty="0" smtClean="0">
                <a:ln>
                  <a:noFill/>
                </a:ln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 ученицы группы А-22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400" baseline="0" dirty="0" smtClean="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rPr>
              <a:t>Отделение: Акушерское дело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400" baseline="0" dirty="0" smtClean="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rPr>
              <a:t>Фурманова</a:t>
            </a:r>
            <a:r>
              <a:rPr lang="ru-RU" sz="1400" dirty="0" smtClean="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rPr>
              <a:t> Ирина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Фаградян</a:t>
            </a:r>
            <a:r>
              <a:rPr kumimoji="0" lang="ru-RU" sz="1400" b="0" i="0" u="none" strike="noStrike" kern="1200" cap="none" spc="0" normalizeH="0" noProof="0" dirty="0" smtClean="0">
                <a:ln>
                  <a:noFill/>
                </a:ln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Евгения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400" baseline="0" dirty="0" err="1" smtClean="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rPr>
              <a:t>Симиновская</a:t>
            </a:r>
            <a:r>
              <a:rPr lang="ru-RU" sz="1400" dirty="0" smtClean="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rPr>
              <a:t> Татьяна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Боос</a:t>
            </a:r>
            <a:r>
              <a:rPr kumimoji="0" lang="ru-RU" sz="1400" b="0" i="0" u="none" strike="noStrike" kern="1200" cap="none" spc="0" normalizeH="0" noProof="0" dirty="0" smtClean="0">
                <a:ln>
                  <a:noFill/>
                </a:ln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lang="ru-RU" sz="1400" dirty="0" err="1" smtClean="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rPr>
              <a:t>Н</a:t>
            </a:r>
            <a:r>
              <a:rPr kumimoji="0" lang="ru-RU" sz="1400" b="0" i="0" u="none" strike="noStrike" kern="1200" cap="none" spc="0" normalizeH="0" noProof="0" dirty="0" err="1" smtClean="0">
                <a:ln>
                  <a:noFill/>
                </a:ln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ина</a:t>
            </a:r>
            <a:endParaRPr kumimoji="0" lang="ru-RU" sz="1400" b="0" i="0" u="none" strike="noStrike" kern="1200" cap="none" spc="0" normalizeH="0" noProof="0" dirty="0" smtClean="0">
              <a:ln>
                <a:noFill/>
              </a:ln>
              <a:solidFill>
                <a:schemeClr val="tx2">
                  <a:satMod val="130000"/>
                </a:schemeClr>
              </a:solidFill>
              <a:effectLst>
                <a:outerShdw blurRad="50000" dist="30000" dir="5400000" algn="tl" rotWithShape="0">
                  <a:srgbClr val="000000">
                    <a:alpha val="3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4300" b="0" i="0" u="none" strike="noStrike" kern="1200" cap="none" spc="0" normalizeH="0" baseline="0" noProof="0" dirty="0">
              <a:ln>
                <a:noFill/>
              </a:ln>
              <a:solidFill>
                <a:schemeClr val="tx2">
                  <a:satMod val="130000"/>
                </a:schemeClr>
              </a:solidFill>
              <a:effectLst>
                <a:outerShdw blurRad="50000" dist="30000" dir="5400000" algn="tl" rotWithShape="0">
                  <a:srgbClr val="000000">
                    <a:alpha val="3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123728" y="4365104"/>
            <a:ext cx="6400800" cy="1752600"/>
          </a:xfrm>
        </p:spPr>
        <p:txBody>
          <a:bodyPr>
            <a:norm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3600" b="1" dirty="0" smtClean="0">
                <a:ln w="50800"/>
                <a:solidFill>
                  <a:schemeClr val="accent2">
                    <a:lumMod val="75000"/>
                  </a:schemeClr>
                </a:solidFill>
              </a:rPr>
              <a:t>«Я хочу стать сиделкой», — решила </a:t>
            </a:r>
            <a:r>
              <a:rPr lang="ru-RU" sz="3600" b="1" dirty="0" err="1" smtClean="0">
                <a:ln w="50800"/>
                <a:solidFill>
                  <a:schemeClr val="accent2">
                    <a:lumMod val="75000"/>
                  </a:schemeClr>
                </a:solidFill>
              </a:rPr>
              <a:t>Найтингейл</a:t>
            </a:r>
            <a:r>
              <a:rPr lang="ru-RU" sz="3600" b="1" dirty="0" smtClean="0">
                <a:ln w="50800"/>
                <a:solidFill>
                  <a:schemeClr val="accent2">
                    <a:lumMod val="75000"/>
                  </a:schemeClr>
                </a:solidFill>
              </a:rPr>
              <a:t>.</a:t>
            </a:r>
            <a:endParaRPr lang="ru-RU" sz="3600" b="1" dirty="0">
              <a:ln w="50800"/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00100" y="1052736"/>
            <a:ext cx="7676356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7200" b="1" cap="all" dirty="0" err="1">
                <a:ln w="9000" cmpd="sng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+mn-lt"/>
                <a:cs typeface="+mn-cs"/>
              </a:rPr>
              <a:t>Флоренс</a:t>
            </a:r>
            <a:r>
              <a:rPr lang="ru-RU" sz="7200" b="1" cap="all" dirty="0">
                <a:ln w="9000" cmpd="sng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+mn-lt"/>
                <a:cs typeface="+mn-cs"/>
              </a:rPr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7200" b="1" cap="all" dirty="0" err="1">
                <a:ln w="9000" cmpd="sng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+mn-lt"/>
                <a:cs typeface="+mn-cs"/>
              </a:rPr>
              <a:t>Найтингейл</a:t>
            </a:r>
            <a:endParaRPr lang="ru-RU" sz="7200" b="1" cap="all" dirty="0">
              <a:ln w="9000" cmpd="sng">
                <a:solidFill>
                  <a:schemeClr val="bg1"/>
                </a:solidFill>
                <a:prstDash val="solid"/>
              </a:ln>
              <a:solidFill>
                <a:schemeClr val="accent2">
                  <a:lumMod val="75000"/>
                </a:schemeClr>
              </a:solidFill>
              <a:effectLst>
                <a:reflection blurRad="12700" stA="28000" endPos="45000" dist="1000" dir="5400000" sy="-100000" algn="bl" rotWithShape="0"/>
              </a:effectLst>
              <a:latin typeface="+mn-lt"/>
              <a:cs typeface="+mn-cs"/>
            </a:endParaRPr>
          </a:p>
        </p:txBody>
      </p:sp>
    </p:spTree>
  </p:cSld>
  <p:clrMapOvr>
    <a:masterClrMapping/>
  </p:clrMapOvr>
  <p:transition>
    <p:wheel spokes="3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Содержимое 4"/>
          <p:cNvSpPr>
            <a:spLocks noGrp="1"/>
          </p:cNvSpPr>
          <p:nvPr>
            <p:ph sz="half" idx="1"/>
          </p:nvPr>
        </p:nvSpPr>
        <p:spPr>
          <a:xfrm>
            <a:off x="5000628" y="1928802"/>
            <a:ext cx="3657600" cy="4663440"/>
          </a:xfrm>
        </p:spPr>
        <p:txBody>
          <a:bodyPr/>
          <a:lstStyle/>
          <a:p>
            <a:pPr marL="0" indent="0" algn="ctr" eaLnBrk="1" hangingPunct="1">
              <a:buFont typeface="Wingdings 2" pitchFamily="18" charset="2"/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Родилась 12 мая 1820 г. в аристократической английской семье, итальянка по происхождению </a:t>
            </a:r>
          </a:p>
          <a:p>
            <a:pPr marL="0" indent="0" algn="ctr" eaLnBrk="1" hangingPunct="1">
              <a:buFont typeface="Wingdings 2" pitchFamily="18" charset="2"/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(г. Флоренция).</a:t>
            </a:r>
          </a:p>
        </p:txBody>
      </p:sp>
      <p:pic>
        <p:nvPicPr>
          <p:cNvPr id="614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0100" y="0"/>
            <a:ext cx="3660775" cy="4964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Содержимое 2"/>
          <p:cNvSpPr>
            <a:spLocks noGrp="1"/>
          </p:cNvSpPr>
          <p:nvPr>
            <p:ph sz="half" idx="1"/>
          </p:nvPr>
        </p:nvSpPr>
        <p:spPr>
          <a:xfrm>
            <a:off x="2714612" y="285728"/>
            <a:ext cx="3657600" cy="4663440"/>
          </a:xfrm>
        </p:spPr>
        <p:txBody>
          <a:bodyPr/>
          <a:lstStyle/>
          <a:p>
            <a:pPr marL="0" indent="0" algn="ctr" eaLnBrk="1" hangingPunct="1">
              <a:buFont typeface="Wingdings 2" pitchFamily="18" charset="2"/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 20 лет решила стать сестрой милосердия</a:t>
            </a:r>
          </a:p>
        </p:txBody>
      </p:sp>
      <p:pic>
        <p:nvPicPr>
          <p:cNvPr id="717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488" y="1571612"/>
            <a:ext cx="3600450" cy="4860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Содержимое 2"/>
          <p:cNvSpPr>
            <a:spLocks noGrp="1"/>
          </p:cNvSpPr>
          <p:nvPr>
            <p:ph sz="half" idx="1"/>
          </p:nvPr>
        </p:nvSpPr>
        <p:spPr>
          <a:xfrm>
            <a:off x="1142976" y="642918"/>
            <a:ext cx="7704137" cy="2692400"/>
          </a:xfrm>
        </p:spPr>
        <p:txBody>
          <a:bodyPr/>
          <a:lstStyle/>
          <a:p>
            <a:pPr marL="0" indent="0" algn="ctr" eaLnBrk="1" hangingPunct="1">
              <a:buFont typeface="Wingdings 2" pitchFamily="18" charset="2"/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Получила образование в Германии в школе медсестер, основанной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Ф.Флендером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в 1836 году</a:t>
            </a:r>
          </a:p>
        </p:txBody>
      </p:sp>
      <p:pic>
        <p:nvPicPr>
          <p:cNvPr id="819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4414" y="2357430"/>
            <a:ext cx="7478712" cy="4032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071538" y="428604"/>
            <a:ext cx="7861297" cy="1657350"/>
          </a:xfrm>
        </p:spPr>
        <p:txBody>
          <a:bodyPr>
            <a:normAutofit/>
          </a:bodyPr>
          <a:lstStyle/>
          <a:p>
            <a:pPr marL="0" indent="0" algn="ctr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1851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 уехала в общину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дьякониц</a:t>
            </a:r>
          </a:p>
          <a:p>
            <a:pPr marL="0" indent="0" algn="ctr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1853 г. уехала в Париж пройти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подготовку у сестер-монахинь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21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350" y="2133600"/>
            <a:ext cx="6659563" cy="439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ull dir="l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10243" name="Содержимое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10244" name="Содержимое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10245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randomBar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11267" name="Содержимое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11268" name="Содержимое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1126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Содержимое 2"/>
          <p:cNvSpPr>
            <a:spLocks noGrp="1"/>
          </p:cNvSpPr>
          <p:nvPr>
            <p:ph sz="half" idx="1"/>
          </p:nvPr>
        </p:nvSpPr>
        <p:spPr>
          <a:xfrm>
            <a:off x="1008063" y="285728"/>
            <a:ext cx="8135937" cy="1223963"/>
          </a:xfrm>
        </p:spPr>
        <p:txBody>
          <a:bodyPr/>
          <a:lstStyle/>
          <a:p>
            <a:pPr algn="ctr" eaLnBrk="1" hangingPunct="1">
              <a:buFont typeface="Wingdings 2" pitchFamily="18" charset="2"/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октябрь 1854 г. Крымская война</a:t>
            </a:r>
          </a:p>
        </p:txBody>
      </p:sp>
      <p:pic>
        <p:nvPicPr>
          <p:cNvPr id="12291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00166" y="1785926"/>
            <a:ext cx="7154885" cy="4392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over dir="r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43174" y="428604"/>
            <a:ext cx="4448175" cy="568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14339" name="Содержимое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14340" name="Содержимое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14341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Содержимое 2"/>
          <p:cNvSpPr>
            <a:spLocks noGrp="1"/>
          </p:cNvSpPr>
          <p:nvPr>
            <p:ph sz="half" idx="1"/>
          </p:nvPr>
        </p:nvSpPr>
        <p:spPr>
          <a:xfrm>
            <a:off x="642910" y="1785926"/>
            <a:ext cx="4038600" cy="4435475"/>
          </a:xfrm>
        </p:spPr>
        <p:txBody>
          <a:bodyPr/>
          <a:lstStyle/>
          <a:p>
            <a:pPr algn="ctr" eaLnBrk="1" hangingPunct="1">
              <a:buFont typeface="Wingdings 2" pitchFamily="18" charset="2"/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Создала систему подготовки кадров среднего и младшего медицинского персонала в Великобритании.</a:t>
            </a:r>
          </a:p>
        </p:txBody>
      </p:sp>
      <p:pic>
        <p:nvPicPr>
          <p:cNvPr id="15364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6463" y="836613"/>
            <a:ext cx="3671887" cy="5718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28926" y="642918"/>
            <a:ext cx="4052888" cy="5399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Содержимое 2"/>
          <p:cNvSpPr>
            <a:spLocks noGrp="1"/>
          </p:cNvSpPr>
          <p:nvPr>
            <p:ph sz="half" idx="1"/>
          </p:nvPr>
        </p:nvSpPr>
        <p:spPr>
          <a:xfrm>
            <a:off x="1169961" y="357166"/>
            <a:ext cx="7974039" cy="1871662"/>
          </a:xfrm>
        </p:spPr>
        <p:txBody>
          <a:bodyPr>
            <a:normAutofit fontScale="92500"/>
          </a:bodyPr>
          <a:lstStyle/>
          <a:p>
            <a:pPr marL="0" indent="0" algn="ctr" eaLnBrk="1" hangingPunct="1">
              <a:buFont typeface="Wingdings 2" pitchFamily="18" charset="2"/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Написала ряд трудов, которые оказали неоценимую услугу для развития сестринского ухода:</a:t>
            </a:r>
          </a:p>
          <a:p>
            <a:pPr marL="0" indent="0" algn="ctr" eaLnBrk="1" hangingPunct="1">
              <a:buFontTx/>
              <a:buChar char="-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«Как нужно ухаживать за больными»</a:t>
            </a:r>
          </a:p>
          <a:p>
            <a:pPr marL="0" indent="0" algn="ctr" eaLnBrk="1" hangingPunct="1">
              <a:buFontTx/>
              <a:buChar char="-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«Вводные записки о пребывании в учреждении»</a:t>
            </a:r>
          </a:p>
        </p:txBody>
      </p:sp>
      <p:pic>
        <p:nvPicPr>
          <p:cNvPr id="17411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14480" y="2357430"/>
            <a:ext cx="6661150" cy="410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trips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Содержимое 2"/>
          <p:cNvSpPr>
            <a:spLocks noGrp="1"/>
          </p:cNvSpPr>
          <p:nvPr>
            <p:ph sz="half" idx="1"/>
          </p:nvPr>
        </p:nvSpPr>
        <p:spPr>
          <a:xfrm>
            <a:off x="1000100" y="285729"/>
            <a:ext cx="8004173" cy="1285884"/>
          </a:xfrm>
        </p:spPr>
        <p:txBody>
          <a:bodyPr/>
          <a:lstStyle/>
          <a:p>
            <a:pPr algn="ctr" eaLnBrk="1" hangingPunct="1">
              <a:buFont typeface="Wingdings 2" pitchFamily="18" charset="2"/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Выхаживая больных, она добилась снижения смертности </a:t>
            </a:r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 42 до 2% </a:t>
            </a:r>
          </a:p>
        </p:txBody>
      </p:sp>
      <p:pic>
        <p:nvPicPr>
          <p:cNvPr id="1843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00166" y="1557338"/>
            <a:ext cx="7069138" cy="5300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Содержимое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19461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Содержимое 2"/>
          <p:cNvSpPr>
            <a:spLocks noGrp="1"/>
          </p:cNvSpPr>
          <p:nvPr>
            <p:ph sz="half" idx="1"/>
          </p:nvPr>
        </p:nvSpPr>
        <p:spPr>
          <a:xfrm>
            <a:off x="1000100" y="500042"/>
            <a:ext cx="3657600" cy="4663440"/>
          </a:xfrm>
        </p:spPr>
        <p:txBody>
          <a:bodyPr/>
          <a:lstStyle/>
          <a:p>
            <a:pPr algn="ctr" eaLnBrk="1" hangingPunct="1">
              <a:buFont typeface="Wingdings 2" pitchFamily="18" charset="2"/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26 июня 1860 года была открыта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Найтингельская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испытательная школа для сестер милосердия </a:t>
            </a:r>
          </a:p>
        </p:txBody>
      </p:sp>
      <p:sp>
        <p:nvSpPr>
          <p:cNvPr id="20483" name="Содержимое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2048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0355" y="345292"/>
            <a:ext cx="4033837" cy="5929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randomBar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21507" name="Содержимое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21508" name="Содержимое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2150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Вертикальный свиток 4"/>
          <p:cNvSpPr/>
          <p:nvPr/>
        </p:nvSpPr>
        <p:spPr>
          <a:xfrm>
            <a:off x="1116013" y="188913"/>
            <a:ext cx="6119812" cy="6480175"/>
          </a:xfrm>
          <a:prstGeom prst="verticalScroll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2531" name="Содержимое 2"/>
          <p:cNvSpPr>
            <a:spLocks noGrp="1"/>
          </p:cNvSpPr>
          <p:nvPr>
            <p:ph sz="half" idx="1"/>
          </p:nvPr>
        </p:nvSpPr>
        <p:spPr>
          <a:xfrm>
            <a:off x="2339975" y="1125538"/>
            <a:ext cx="4038600" cy="5399087"/>
          </a:xfrm>
        </p:spPr>
        <p:txBody>
          <a:bodyPr>
            <a:normAutofit lnSpcReduction="10000"/>
          </a:bodyPr>
          <a:lstStyle/>
          <a:p>
            <a:pPr marL="0" indent="0" algn="ctr" eaLnBrk="1" hangingPunct="1">
              <a:buFont typeface="Wingdings 2" pitchFamily="18" charset="2"/>
              <a:buNone/>
            </a:pPr>
            <a:r>
              <a:rPr lang="ru-RU" sz="1800" smtClean="0">
                <a:latin typeface="Times New Roman" pitchFamily="18" charset="0"/>
                <a:cs typeface="Times New Roman" pitchFamily="18" charset="0"/>
              </a:rPr>
              <a:t>Я, торжественно перед Богом и в присутствии этого собрания даю обязательство:</a:t>
            </a:r>
            <a:br>
              <a:rPr lang="ru-RU" sz="180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smtClean="0">
                <a:latin typeface="Times New Roman" pitchFamily="18" charset="0"/>
                <a:cs typeface="Times New Roman" pitchFamily="18" charset="0"/>
              </a:rPr>
              <a:t>Провести мою жизнь в чистоте и верно служить моей профессии. Я буду воздерживаться от всего, что влечет за собой вред и гибель и не стану брать или сознательно давать вредоносное лекарство. Я сделаю все, что в моих силах, чтобы поддержать и возвысить уровень моей профессии, а также обещаю держать в тайне все личные вопросы, относящиеся к моему ведению и семейные обстоятельства пациентов, ставшие мне известны в ходе моей практики. С верностью я стану стремиться помогать врачу в его работе и посвящу себя благополучию тех, кто доверился моей заботе.</a:t>
            </a:r>
            <a:br>
              <a:rPr lang="ru-RU" sz="1800" smtClean="0">
                <a:latin typeface="Times New Roman" pitchFamily="18" charset="0"/>
                <a:cs typeface="Times New Roman" pitchFamily="18" charset="0"/>
              </a:rPr>
            </a:br>
            <a:endParaRPr lang="ru-RU" sz="180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strips dir="ru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Содержимое 2"/>
          <p:cNvSpPr>
            <a:spLocks noGrp="1"/>
          </p:cNvSpPr>
          <p:nvPr>
            <p:ph sz="half" idx="1"/>
          </p:nvPr>
        </p:nvSpPr>
        <p:spPr>
          <a:xfrm>
            <a:off x="1142976" y="142852"/>
            <a:ext cx="3565020" cy="1404934"/>
          </a:xfrm>
        </p:spPr>
        <p:txBody>
          <a:bodyPr/>
          <a:lstStyle/>
          <a:p>
            <a:pPr algn="ctr" eaLnBrk="1" hangingPunct="1">
              <a:buFont typeface="Wingdings 2" pitchFamily="18" charset="2"/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Умерла 13 августа 1910 г.</a:t>
            </a:r>
          </a:p>
        </p:txBody>
      </p:sp>
      <p:pic>
        <p:nvPicPr>
          <p:cNvPr id="2355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57686" y="1571612"/>
            <a:ext cx="4032250" cy="4983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63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63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214414" y="428604"/>
            <a:ext cx="7019925" cy="526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79" name="Прямоугольник 5"/>
          <p:cNvSpPr>
            <a:spLocks noChangeArrowheads="1"/>
          </p:cNvSpPr>
          <p:nvPr/>
        </p:nvSpPr>
        <p:spPr bwMode="auto">
          <a:xfrm>
            <a:off x="2643174" y="6072206"/>
            <a:ext cx="4856163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медаль имени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Флоренс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Найтингейл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comb dir="vert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173</TotalTime>
  <Words>166</Words>
  <Application>Microsoft Office PowerPoint</Application>
  <PresentationFormat>Экран (4:3)</PresentationFormat>
  <Paragraphs>27</Paragraphs>
  <Slides>21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Солнцестояние</vt:lpstr>
      <vt:lpstr>           Презентация на тему:                        Флоренс                   Найтингейл  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Флоренс Найтингейл</dc:title>
  <dc:creator>марина</dc:creator>
  <cp:lastModifiedBy>Irina</cp:lastModifiedBy>
  <cp:revision>21</cp:revision>
  <dcterms:created xsi:type="dcterms:W3CDTF">2012-04-28T12:52:06Z</dcterms:created>
  <dcterms:modified xsi:type="dcterms:W3CDTF">2014-10-06T11:46:32Z</dcterms:modified>
</cp:coreProperties>
</file>