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7" r:id="rId1"/>
  </p:sldMasterIdLst>
  <p:sldIdLst>
    <p:sldId id="338" r:id="rId2"/>
    <p:sldId id="308" r:id="rId3"/>
    <p:sldId id="326" r:id="rId4"/>
    <p:sldId id="325" r:id="rId5"/>
    <p:sldId id="304" r:id="rId6"/>
    <p:sldId id="305" r:id="rId7"/>
    <p:sldId id="306" r:id="rId8"/>
    <p:sldId id="319" r:id="rId9"/>
    <p:sldId id="307" r:id="rId10"/>
    <p:sldId id="310" r:id="rId11"/>
    <p:sldId id="322" r:id="rId12"/>
    <p:sldId id="312" r:id="rId13"/>
    <p:sldId id="327" r:id="rId14"/>
    <p:sldId id="328" r:id="rId15"/>
    <p:sldId id="329" r:id="rId16"/>
    <p:sldId id="330" r:id="rId17"/>
    <p:sldId id="331" r:id="rId18"/>
    <p:sldId id="332" r:id="rId19"/>
    <p:sldId id="333" r:id="rId20"/>
    <p:sldId id="334" r:id="rId21"/>
    <p:sldId id="335" r:id="rId22"/>
    <p:sldId id="336" r:id="rId23"/>
    <p:sldId id="337" r:id="rId24"/>
    <p:sldId id="339" r:id="rId25"/>
  </p:sldIdLst>
  <p:sldSz cx="9144000" cy="6858000" type="screen4x3"/>
  <p:notesSz cx="6858000" cy="9144000"/>
  <p:custDataLst>
    <p:tags r:id="rId26"/>
  </p:custDataLst>
  <p:defaultTextStyle>
    <a:defPPr>
      <a:defRPr lang="en-US"/>
    </a:defPPr>
    <a:lvl1pPr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2B2B2"/>
    <a:srgbClr val="336699"/>
    <a:srgbClr val="FF3300"/>
    <a:srgbClr val="F8F8F8"/>
    <a:srgbClr val="333333"/>
    <a:srgbClr val="969696"/>
    <a:srgbClr val="000000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378" autoAdjust="0"/>
    <p:restoredTop sz="94660"/>
  </p:normalViewPr>
  <p:slideViewPr>
    <p:cSldViewPr>
      <p:cViewPr varScale="1">
        <p:scale>
          <a:sx n="58" d="100"/>
          <a:sy n="58" d="100"/>
        </p:scale>
        <p:origin x="-96" y="-17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4AF485-4AD2-4CB2-8170-1CDD3F83661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www.themegallery.com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C54C89-65A6-407C-843D-D7FA36BB64A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www.themegallery.com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E7A8D1-B223-4B68-BD9C-AF851C0505D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www.themegallery.com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85E90F-E3D5-4B8E-931A-73FF185E5D67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www.themegallery.com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96E1CD-E0F6-4891-914E-AA5E8689FCA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www.themegallery.com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88C5DF-7853-4802-8A11-2AD2FB495AC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www.themegallery.com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06FA36-AC11-417E-A620-309F0415E07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www.themegallery.com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664495-2AB2-4026-A7B8-59A8A6C76DD3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www.themegallery.com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91FC1-FDCB-41F4-8BEF-56FFDE0B44E8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www.themegallery.com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F4681-9635-451E-8997-E7AB9199F96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www.themegallery.com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99762C-A42C-4E5D-B395-BD985490E09E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www.themegallery.com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2E1DF66B-13A8-47A2-B80C-152FEB2CEFC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  <p:sldLayoutId id="2147483689" r:id="rId2"/>
    <p:sldLayoutId id="2147483690" r:id="rId3"/>
    <p:sldLayoutId id="2147483691" r:id="rId4"/>
    <p:sldLayoutId id="2147483692" r:id="rId5"/>
    <p:sldLayoutId id="2147483693" r:id="rId6"/>
    <p:sldLayoutId id="2147483694" r:id="rId7"/>
    <p:sldLayoutId id="2147483695" r:id="rId8"/>
    <p:sldLayoutId id="2147483696" r:id="rId9"/>
    <p:sldLayoutId id="2147483697" r:id="rId10"/>
    <p:sldLayoutId id="2147483698" r:id="rId11"/>
  </p:sldLayoutIdLst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3.jpeg"/><Relationship Id="rId4" Type="http://schemas.openxmlformats.org/officeDocument/2006/relationships/image" Target="../media/image32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6.jpe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9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3.jpe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8.jpeg"/><Relationship Id="rId4" Type="http://schemas.openxmlformats.org/officeDocument/2006/relationships/image" Target="../media/image47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1.jpe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www.themegallery.com</a:t>
            </a:r>
            <a:endParaRPr lang="en-US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338328"/>
            <a:ext cx="4114800" cy="1252728"/>
          </a:xfrm>
        </p:spPr>
        <p:txBody>
          <a:bodyPr>
            <a:normAutofit fontScale="90000"/>
          </a:bodyPr>
          <a:lstStyle/>
          <a:p>
            <a:r>
              <a:rPr lang="ru-RU" sz="2400" dirty="0"/>
              <a:t>ПМ ВЫПОЛНЕНИЕ РАБОТ ПО ПРОФЕСС МЛАДШАЯ МЕДИЦИНСКАЯ СЕСТРА ПО УХОДУ ЗА БОЛЬНЫМИ</a:t>
            </a:r>
          </a:p>
        </p:txBody>
      </p:sp>
      <p:pic>
        <p:nvPicPr>
          <p:cNvPr id="6146" name="Picture 2" descr="C:\Documents and Settings\User\Рабочий стол\16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938" y="1630679"/>
            <a:ext cx="9144000" cy="52273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4427984" y="260648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400" dirty="0">
                <a:solidFill>
                  <a:srgbClr val="C00000"/>
                </a:solidFill>
              </a:rPr>
              <a:t>ИСТОРИЯ СЕСТРИНСКОГО </a:t>
            </a:r>
            <a:r>
              <a:rPr lang="ru-RU" sz="2400" dirty="0" smtClean="0">
                <a:solidFill>
                  <a:srgbClr val="C00000"/>
                </a:solidFill>
              </a:rPr>
              <a:t>ДЕЛА</a:t>
            </a:r>
            <a:endParaRPr lang="ru-RU" sz="2400" dirty="0">
              <a:solidFill>
                <a:srgbClr val="C00000"/>
              </a:solidFill>
            </a:endParaRPr>
          </a:p>
          <a:p>
            <a:r>
              <a:rPr lang="ru-RU" sz="2400" dirty="0">
                <a:solidFill>
                  <a:srgbClr val="C00000"/>
                </a:solidFill>
              </a:rPr>
              <a:t>Комарова Г.Я.</a:t>
            </a:r>
          </a:p>
        </p:txBody>
      </p:sp>
    </p:spTree>
    <p:extLst>
      <p:ext uri="{BB962C8B-B14F-4D97-AF65-F5344CB8AC3E}">
        <p14:creationId xmlns:p14="http://schemas.microsoft.com/office/powerpoint/2010/main" val="28640782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1868" y="1142984"/>
            <a:ext cx="5264157" cy="3429024"/>
          </a:xfrm>
        </p:spPr>
        <p:txBody>
          <a:bodyPr/>
          <a:lstStyle/>
          <a:p>
            <a:pPr algn="ctr">
              <a:buNone/>
            </a:pPr>
            <a:endParaRPr lang="ru-RU" b="1" dirty="0" smtClean="0">
              <a:solidFill>
                <a:srgbClr val="FF0000"/>
              </a:solidFill>
            </a:endParaRPr>
          </a:p>
          <a:p>
            <a:pPr algn="ctr">
              <a:buNone/>
            </a:pPr>
            <a:r>
              <a:rPr lang="ru-RU" b="1" dirty="0" smtClean="0">
                <a:solidFill>
                  <a:srgbClr val="C00000"/>
                </a:solidFill>
              </a:rPr>
              <a:t>ИСТОРИЯ СЕСТРИНСКОГО ДЕЛА</a:t>
            </a:r>
          </a:p>
          <a:p>
            <a:pPr algn="ctr">
              <a:buNone/>
            </a:pPr>
            <a:r>
              <a:rPr lang="ru-RU" b="1" dirty="0" smtClean="0">
                <a:solidFill>
                  <a:srgbClr val="7030A0"/>
                </a:solidFill>
              </a:rPr>
              <a:t>  </a:t>
            </a:r>
          </a:p>
          <a:p>
            <a:pPr algn="r">
              <a:buNone/>
            </a:pPr>
            <a:endParaRPr lang="ru-RU" sz="2400" b="1" dirty="0" smtClean="0">
              <a:solidFill>
                <a:srgbClr val="7030A0"/>
              </a:solidFill>
            </a:endParaRPr>
          </a:p>
          <a:p>
            <a:pPr algn="r">
              <a:buNone/>
            </a:pPr>
            <a:r>
              <a:rPr lang="ru-RU" sz="2400" b="1" dirty="0" smtClean="0">
                <a:solidFill>
                  <a:srgbClr val="7030A0"/>
                </a:solidFill>
              </a:rPr>
              <a:t>Комарова Г.Я.</a:t>
            </a:r>
          </a:p>
          <a:p>
            <a:pPr algn="r">
              <a:buNone/>
            </a:pPr>
            <a:r>
              <a:rPr lang="ru-RU" sz="1600" b="1" dirty="0" smtClean="0">
                <a:solidFill>
                  <a:srgbClr val="7030A0"/>
                </a:solidFill>
              </a:rPr>
              <a:t>ЦК «ОСД»</a:t>
            </a:r>
          </a:p>
          <a:p>
            <a:pPr algn="ctr">
              <a:buNone/>
            </a:pPr>
            <a:endParaRPr lang="ru-RU" sz="2800" dirty="0" smtClean="0">
              <a:solidFill>
                <a:srgbClr val="7030A0"/>
              </a:solidFill>
            </a:endParaRPr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14348" y="0"/>
            <a:ext cx="8429652" cy="1071546"/>
          </a:xfrm>
          <a:solidFill>
            <a:schemeClr val="accent1">
              <a:lumMod val="60000"/>
              <a:lumOff val="40000"/>
            </a:schemeClr>
          </a:solidFill>
        </p:spPr>
        <p:txBody>
          <a:bodyPr>
            <a:normAutofit fontScale="90000"/>
          </a:bodyPr>
          <a:lstStyle/>
          <a:p>
            <a:r>
              <a:rPr lang="ru-RU" i="1" dirty="0" smtClean="0">
                <a:solidFill>
                  <a:srgbClr val="C00000"/>
                </a:solidFill>
              </a:rPr>
              <a:t>ПМ</a:t>
            </a:r>
            <a:r>
              <a:rPr lang="ru-RU" sz="2400" i="1" dirty="0" smtClean="0">
                <a:solidFill>
                  <a:srgbClr val="C00000"/>
                </a:solidFill>
              </a:rPr>
              <a:t> ВЫПОЛНЕНИЕ РАБОТ ПО ПРОФЕСС МЛАДШАЯ МЕДИЦИНСКАЯ СЕСТРА ПО УХОДУ ЗА БОЛЬНЫМИ</a:t>
            </a:r>
            <a:endParaRPr lang="ru-RU" sz="2400" i="1" dirty="0">
              <a:solidFill>
                <a:srgbClr val="C00000"/>
              </a:solidFill>
            </a:endParaRPr>
          </a:p>
        </p:txBody>
      </p:sp>
      <p:pic>
        <p:nvPicPr>
          <p:cNvPr id="5" name="Picture 4" descr="http://nurse-russia.narod.ru/images/History_USA_1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8095" y="1772816"/>
            <a:ext cx="2691953" cy="201547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6" name="Picture 8" descr="http://gornozavodsk.su/wp-content/uploads/2011/11/voina-300x20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03848" y="4233875"/>
            <a:ext cx="2857500" cy="196215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1266" name="Picture 2" descr="D:\Documents and Settings\Евгения.1F1D994E29454CE.002\Мои документы\Downloads\images (1)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429520" y="5214950"/>
            <a:ext cx="1247775" cy="12382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428992" y="1428736"/>
            <a:ext cx="5407033" cy="3857652"/>
          </a:xfrm>
        </p:spPr>
        <p:txBody>
          <a:bodyPr/>
          <a:lstStyle/>
          <a:p>
            <a:pPr>
              <a:buNone/>
            </a:pPr>
            <a:r>
              <a:rPr lang="ru-RU" sz="1800" b="1" dirty="0" smtClean="0">
                <a:solidFill>
                  <a:schemeClr val="accent6"/>
                </a:solidFill>
              </a:rPr>
              <a:t>     </a:t>
            </a:r>
          </a:p>
          <a:p>
            <a:pPr>
              <a:buNone/>
            </a:pPr>
            <a:r>
              <a:rPr lang="ru-RU" sz="1800" b="1" dirty="0" smtClean="0">
                <a:solidFill>
                  <a:schemeClr val="accent6">
                    <a:lumMod val="75000"/>
                  </a:schemeClr>
                </a:solidFill>
              </a:rPr>
              <a:t>      ПЛАН</a:t>
            </a:r>
          </a:p>
          <a:p>
            <a:pPr lvl="0"/>
            <a:r>
              <a:rPr lang="ru-RU" sz="1800" b="1" dirty="0" smtClean="0">
                <a:solidFill>
                  <a:schemeClr val="accent6">
                    <a:lumMod val="75000"/>
                  </a:schemeClr>
                </a:solidFill>
              </a:rPr>
              <a:t>Развитие сестринского дела за рубежом.  Заслуги  </a:t>
            </a:r>
            <a:r>
              <a:rPr lang="ru-RU" sz="1800" b="1" dirty="0" err="1" smtClean="0">
                <a:solidFill>
                  <a:schemeClr val="accent6">
                    <a:lumMod val="75000"/>
                  </a:schemeClr>
                </a:solidFill>
              </a:rPr>
              <a:t>Флоренс</a:t>
            </a:r>
            <a:r>
              <a:rPr lang="ru-RU" sz="1800" b="1" dirty="0" smtClean="0">
                <a:solidFill>
                  <a:schemeClr val="accent6">
                    <a:lumMod val="75000"/>
                  </a:schemeClr>
                </a:solidFill>
              </a:rPr>
              <a:t>  </a:t>
            </a:r>
            <a:r>
              <a:rPr lang="ru-RU" sz="1800" b="1" dirty="0" err="1" smtClean="0">
                <a:solidFill>
                  <a:schemeClr val="accent6">
                    <a:lumMod val="75000"/>
                  </a:schemeClr>
                </a:solidFill>
              </a:rPr>
              <a:t>Найтингейл</a:t>
            </a:r>
            <a:r>
              <a:rPr lang="ru-RU" sz="1800" b="1" dirty="0" smtClean="0">
                <a:solidFill>
                  <a:schemeClr val="accent6">
                    <a:lumMod val="75000"/>
                  </a:schemeClr>
                </a:solidFill>
              </a:rPr>
              <a:t>. </a:t>
            </a:r>
          </a:p>
          <a:p>
            <a:pPr lvl="0"/>
            <a:r>
              <a:rPr lang="ru-RU" sz="1800" b="1" dirty="0" smtClean="0">
                <a:solidFill>
                  <a:schemeClr val="accent6">
                    <a:lumMod val="75000"/>
                  </a:schemeClr>
                </a:solidFill>
              </a:rPr>
              <a:t>История сестринского дела в России.</a:t>
            </a:r>
          </a:p>
          <a:p>
            <a:pPr lvl="0"/>
            <a:r>
              <a:rPr lang="ru-RU" sz="1800" b="1" dirty="0" smtClean="0">
                <a:solidFill>
                  <a:schemeClr val="accent6">
                    <a:lumMod val="75000"/>
                  </a:schemeClr>
                </a:solidFill>
              </a:rPr>
              <a:t>Основные направления реформы сестринского дела.</a:t>
            </a:r>
          </a:p>
          <a:p>
            <a:pPr lvl="0"/>
            <a:r>
              <a:rPr lang="ru-RU" sz="1800" b="1" dirty="0" smtClean="0">
                <a:solidFill>
                  <a:schemeClr val="accent6">
                    <a:lumMod val="75000"/>
                  </a:schemeClr>
                </a:solidFill>
              </a:rPr>
              <a:t>Роль и задачи Российской сестринской профессиональной ассоциации.</a:t>
            </a:r>
          </a:p>
          <a:p>
            <a:r>
              <a:rPr lang="ru-RU" sz="1800" b="1" dirty="0" smtClean="0">
                <a:solidFill>
                  <a:schemeClr val="accent6">
                    <a:lumMod val="75000"/>
                  </a:schemeClr>
                </a:solidFill>
              </a:rPr>
              <a:t>Перспективы развития сестринского дела в России</a:t>
            </a:r>
          </a:p>
          <a:p>
            <a:endParaRPr lang="ru-RU" sz="1800" b="1" dirty="0">
              <a:solidFill>
                <a:schemeClr val="accent6"/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www.themegallery.com</a:t>
            </a:r>
            <a:endParaRPr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>
              <a:spcAft>
                <a:spcPts val="0"/>
              </a:spcAft>
              <a:tabLst>
                <a:tab pos="180340" algn="l"/>
              </a:tabLst>
            </a:pPr>
            <a:r>
              <a:rPr lang="ru-RU" sz="1800" i="1" dirty="0" smtClean="0">
                <a:solidFill>
                  <a:srgbClr val="7030A0"/>
                </a:solidFill>
                <a:latin typeface="Times New Roman"/>
                <a:ea typeface="Calibri"/>
                <a:cs typeface="Times New Roman"/>
              </a:rPr>
              <a:t>Память – это история.</a:t>
            </a:r>
            <a:r>
              <a:rPr lang="ru-RU" sz="1800" dirty="0" smtClean="0">
                <a:solidFill>
                  <a:srgbClr val="7030A0"/>
                </a:solidFill>
                <a:ea typeface="Calibri"/>
                <a:cs typeface="Times New Roman"/>
              </a:rPr>
              <a:t/>
            </a:r>
            <a:br>
              <a:rPr lang="ru-RU" sz="1800" dirty="0" smtClean="0">
                <a:solidFill>
                  <a:srgbClr val="7030A0"/>
                </a:solidFill>
                <a:ea typeface="Calibri"/>
                <a:cs typeface="Times New Roman"/>
              </a:rPr>
            </a:br>
            <a:r>
              <a:rPr lang="ru-RU" sz="1800" i="1" dirty="0" smtClean="0">
                <a:solidFill>
                  <a:srgbClr val="7030A0"/>
                </a:solidFill>
                <a:latin typeface="Times New Roman"/>
                <a:ea typeface="Calibri"/>
                <a:cs typeface="Times New Roman"/>
              </a:rPr>
              <a:t>Ф. Бэкон</a:t>
            </a:r>
            <a:endParaRPr lang="ru-RU" sz="1800" dirty="0">
              <a:solidFill>
                <a:srgbClr val="7030A0"/>
              </a:solidFill>
              <a:ea typeface="Calibri"/>
              <a:cs typeface="Times New Roman"/>
            </a:endParaRPr>
          </a:p>
        </p:txBody>
      </p:sp>
      <p:pic>
        <p:nvPicPr>
          <p:cNvPr id="1026" name="Picture 2" descr="C:\Documents and Settings\User\Рабочий стол\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552731">
            <a:off x="1031105" y="4197941"/>
            <a:ext cx="3061049" cy="22957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143372" y="1428736"/>
            <a:ext cx="4786346" cy="5072098"/>
          </a:xfrm>
        </p:spPr>
        <p:txBody>
          <a:bodyPr/>
          <a:lstStyle/>
          <a:p>
            <a:pPr>
              <a:buNone/>
            </a:pPr>
            <a:r>
              <a:rPr lang="ru-RU" sz="1600" b="1" dirty="0" smtClean="0">
                <a:solidFill>
                  <a:schemeClr val="accent6"/>
                </a:solidFill>
              </a:rPr>
              <a:t>      </a:t>
            </a:r>
            <a:endParaRPr lang="ru-RU" sz="1400" b="1" dirty="0">
              <a:solidFill>
                <a:schemeClr val="accent6"/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4572000" y="1500175"/>
            <a:ext cx="4267200" cy="4929221"/>
          </a:xfrm>
        </p:spPr>
        <p:txBody>
          <a:bodyPr/>
          <a:lstStyle/>
          <a:p>
            <a:pPr algn="l"/>
            <a:r>
              <a:rPr lang="ru-RU" sz="1800" b="1" dirty="0" smtClean="0">
                <a:solidFill>
                  <a:schemeClr val="accent6">
                    <a:lumMod val="75000"/>
                  </a:schemeClr>
                </a:solidFill>
              </a:rPr>
              <a:t>В Европе издавна существовали добровольные объединения людей, посвятивших себя уходу за больными и ранеными. Такую миссию взяла на себя христианская церковь с начала своего существования. </a:t>
            </a:r>
          </a:p>
          <a:p>
            <a:pPr algn="l"/>
            <a:r>
              <a:rPr lang="ru-RU" sz="1800" b="1" dirty="0" smtClean="0">
                <a:solidFill>
                  <a:schemeClr val="accent6">
                    <a:lumMod val="75000"/>
                  </a:schemeClr>
                </a:solidFill>
              </a:rPr>
              <a:t>В 1617 году французский священник </a:t>
            </a:r>
            <a:r>
              <a:rPr lang="ru-RU" sz="1800" b="1" dirty="0" err="1" smtClean="0">
                <a:solidFill>
                  <a:schemeClr val="accent6">
                    <a:lumMod val="75000"/>
                  </a:schemeClr>
                </a:solidFill>
              </a:rPr>
              <a:t>Викентий</a:t>
            </a:r>
            <a:r>
              <a:rPr lang="ru-RU" sz="1800" b="1" dirty="0" smtClean="0">
                <a:solidFill>
                  <a:schemeClr val="accent6">
                    <a:lumMod val="75000"/>
                  </a:schemeClr>
                </a:solidFill>
              </a:rPr>
              <a:t> Поль организовал первую общину сестер милосердия. </a:t>
            </a: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200" dirty="0" smtClean="0">
                <a:solidFill>
                  <a:schemeClr val="accent6">
                    <a:lumMod val="75000"/>
                  </a:schemeClr>
                </a:solidFill>
              </a:rPr>
              <a:t>Развитие сестринского дела за рубежом</a:t>
            </a:r>
            <a:endParaRPr lang="ru-RU" sz="3200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1028" name="Picture 4" descr="D:\Documents and Settings\Евгения.1F1D994E29454CE.002\Мои документы\Downloads\290px-Tunis_saint_vincent_189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42976" y="4357694"/>
            <a:ext cx="2857520" cy="2357454"/>
          </a:xfrm>
          <a:prstGeom prst="rect">
            <a:avLst/>
          </a:prstGeom>
          <a:noFill/>
        </p:spPr>
      </p:pic>
      <p:pic>
        <p:nvPicPr>
          <p:cNvPr id="2050" name="Picture 2" descr="C:\Documents and Settings\User\Рабочий стол\0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1310781"/>
            <a:ext cx="2747849" cy="276629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одержимое 3"/>
          <p:cNvSpPr>
            <a:spLocks noGrp="1"/>
          </p:cNvSpPr>
          <p:nvPr>
            <p:ph idx="1"/>
          </p:nvPr>
        </p:nvSpPr>
        <p:spPr>
          <a:xfrm>
            <a:off x="4929190" y="1357298"/>
            <a:ext cx="3906835" cy="4786346"/>
          </a:xfrm>
        </p:spPr>
        <p:txBody>
          <a:bodyPr/>
          <a:lstStyle/>
          <a:p>
            <a:pPr>
              <a:buNone/>
            </a:pPr>
            <a:r>
              <a:rPr lang="ru-RU" sz="1800" b="1" dirty="0" smtClean="0">
                <a:solidFill>
                  <a:schemeClr val="accent6"/>
                </a:solidFill>
              </a:rPr>
              <a:t>     </a:t>
            </a:r>
            <a:endParaRPr lang="ru-RU" sz="1800" b="1" dirty="0">
              <a:solidFill>
                <a:schemeClr val="accent6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1472" y="0"/>
            <a:ext cx="8429652" cy="1071546"/>
          </a:xfrm>
          <a:solidFill>
            <a:schemeClr val="accent1">
              <a:lumMod val="60000"/>
              <a:lumOff val="40000"/>
            </a:schemeClr>
          </a:solidFill>
        </p:spPr>
        <p:txBody>
          <a:bodyPr/>
          <a:lstStyle/>
          <a:p>
            <a:r>
              <a:rPr lang="ru-RU" sz="3200" dirty="0" smtClean="0">
                <a:solidFill>
                  <a:schemeClr val="accent6">
                    <a:lumMod val="75000"/>
                  </a:schemeClr>
                </a:solidFill>
              </a:rPr>
              <a:t>Развитие сестринского дела за рубежом</a:t>
            </a:r>
            <a:endParaRPr lang="ru-RU" sz="3200" i="1" dirty="0">
              <a:solidFill>
                <a:srgbClr val="C00000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4286248" y="1357298"/>
            <a:ext cx="4500594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i="1" dirty="0" err="1" smtClean="0">
                <a:solidFill>
                  <a:srgbClr val="C00000"/>
                </a:solidFill>
              </a:rPr>
              <a:t>Флоренс</a:t>
            </a:r>
            <a:r>
              <a:rPr lang="ru-RU" b="1" i="1" dirty="0" smtClean="0">
                <a:solidFill>
                  <a:srgbClr val="C00000"/>
                </a:solidFill>
              </a:rPr>
              <a:t> </a:t>
            </a:r>
            <a:r>
              <a:rPr lang="ru-RU" b="1" i="1" dirty="0" err="1" smtClean="0">
                <a:solidFill>
                  <a:srgbClr val="C00000"/>
                </a:solidFill>
              </a:rPr>
              <a:t>Найтингейл</a:t>
            </a:r>
            <a:r>
              <a:rPr lang="ru-RU" b="1" dirty="0" smtClean="0">
                <a:solidFill>
                  <a:srgbClr val="C00000"/>
                </a:solidFill>
              </a:rPr>
              <a:t> </a:t>
            </a:r>
          </a:p>
          <a:p>
            <a:r>
              <a:rPr lang="ru-RU" b="1" dirty="0" smtClean="0">
                <a:solidFill>
                  <a:schemeClr val="accent6">
                    <a:lumMod val="75000"/>
                  </a:schemeClr>
                </a:solidFill>
              </a:rPr>
              <a:t>(1820 – 1910 г.г.) </a:t>
            </a:r>
          </a:p>
          <a:p>
            <a:r>
              <a:rPr lang="ru-RU" b="1" dirty="0" smtClean="0">
                <a:solidFill>
                  <a:schemeClr val="accent6">
                    <a:lumMod val="75000"/>
                  </a:schemeClr>
                </a:solidFill>
              </a:rPr>
              <a:t>– английская сестра милосердия, основоположница сестринского дела </a:t>
            </a:r>
          </a:p>
          <a:p>
            <a:endParaRPr lang="ru-RU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3074" name="Picture 2" descr="C:\Documents and Settings\User\Рабочий стол\2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3328292"/>
            <a:ext cx="2545570" cy="312979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Documents and Settings\User\Рабочий стол\2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1556792"/>
            <a:ext cx="2798512" cy="4240171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Содержимое 8"/>
          <p:cNvSpPr>
            <a:spLocks noGrp="1"/>
          </p:cNvSpPr>
          <p:nvPr>
            <p:ph idx="1"/>
          </p:nvPr>
        </p:nvSpPr>
        <p:spPr>
          <a:xfrm>
            <a:off x="4071934" y="1500174"/>
            <a:ext cx="4929222" cy="4210064"/>
          </a:xfrm>
        </p:spPr>
        <p:txBody>
          <a:bodyPr/>
          <a:lstStyle/>
          <a:p>
            <a:pPr>
              <a:buNone/>
            </a:pPr>
            <a:r>
              <a:rPr lang="ru-RU" sz="1800" b="1" dirty="0" smtClean="0">
                <a:solidFill>
                  <a:schemeClr val="accent6"/>
                </a:solidFill>
              </a:rPr>
              <a:t>     </a:t>
            </a:r>
            <a:endParaRPr lang="ru-RU" sz="1800" b="1" dirty="0">
              <a:solidFill>
                <a:schemeClr val="accent6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14348" y="0"/>
            <a:ext cx="8429652" cy="1071546"/>
          </a:xfrm>
          <a:solidFill>
            <a:schemeClr val="accent1">
              <a:lumMod val="60000"/>
              <a:lumOff val="40000"/>
            </a:schemeClr>
          </a:solidFill>
        </p:spPr>
        <p:txBody>
          <a:bodyPr/>
          <a:lstStyle/>
          <a:p>
            <a:r>
              <a:rPr lang="ru-RU" sz="3200" dirty="0" smtClean="0">
                <a:solidFill>
                  <a:schemeClr val="accent6">
                    <a:lumMod val="75000"/>
                  </a:schemeClr>
                </a:solidFill>
              </a:rPr>
              <a:t>Развитие сестринского дела за рубежом</a:t>
            </a:r>
            <a:endParaRPr lang="ru-RU" sz="3200" dirty="0">
              <a:solidFill>
                <a:srgbClr val="C00000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857224" y="4857760"/>
            <a:ext cx="828677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ru-RU" sz="3200" dirty="0" smtClean="0"/>
              <a:t> </a:t>
            </a:r>
            <a:endParaRPr lang="ru-RU" sz="3200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571472" y="5500702"/>
            <a:ext cx="485778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3600" b="1" i="1" kern="0" dirty="0" smtClean="0">
                <a:solidFill>
                  <a:srgbClr val="7030A0"/>
                </a:solidFill>
                <a:latin typeface="Arial"/>
                <a:ea typeface="+mj-ea"/>
                <a:cs typeface="+mj-cs"/>
              </a:rPr>
              <a:t> </a:t>
            </a:r>
            <a:endParaRPr lang="ru-RU" sz="3600" b="1" i="1" kern="0" dirty="0">
              <a:solidFill>
                <a:srgbClr val="7030A0"/>
              </a:solidFill>
              <a:latin typeface="Arial"/>
              <a:ea typeface="+mj-ea"/>
              <a:cs typeface="+mj-cs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3786182" y="1214423"/>
            <a:ext cx="5000660" cy="57037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l"/>
            <a:r>
              <a:rPr lang="ru-RU" b="1" dirty="0" smtClean="0">
                <a:solidFill>
                  <a:schemeClr val="accent6">
                    <a:lumMod val="75000"/>
                  </a:schemeClr>
                </a:solidFill>
              </a:rPr>
              <a:t>Заслуги Ф. </a:t>
            </a:r>
            <a:r>
              <a:rPr lang="ru-RU" b="1" dirty="0" err="1" smtClean="0">
                <a:solidFill>
                  <a:schemeClr val="accent6">
                    <a:lumMod val="75000"/>
                  </a:schemeClr>
                </a:solidFill>
              </a:rPr>
              <a:t>Найтингейл</a:t>
            </a:r>
            <a:r>
              <a:rPr lang="ru-RU" b="1" dirty="0" smtClean="0">
                <a:solidFill>
                  <a:schemeClr val="accent6">
                    <a:lumMod val="75000"/>
                  </a:schemeClr>
                </a:solidFill>
              </a:rPr>
              <a:t>:</a:t>
            </a:r>
          </a:p>
          <a:p>
            <a:pPr marL="342900" lvl="0" indent="-342900" algn="l">
              <a:buFont typeface="+mj-lt"/>
              <a:buAutoNum type="arabicPeriod"/>
            </a:pPr>
            <a:r>
              <a:rPr lang="ru-RU" b="1" dirty="0" smtClean="0">
                <a:solidFill>
                  <a:schemeClr val="accent6">
                    <a:lumMod val="75000"/>
                  </a:schemeClr>
                </a:solidFill>
              </a:rPr>
              <a:t>Охарактеризовала сестринское дело как «действие по использованию окружающей пациента среды в целях содействия его выздоровлению»</a:t>
            </a:r>
          </a:p>
          <a:p>
            <a:pPr marL="342900" lvl="0" indent="-342900" algn="l">
              <a:buFont typeface="+mj-lt"/>
              <a:buAutoNum type="arabicPeriod"/>
            </a:pPr>
            <a:r>
              <a:rPr lang="ru-RU" b="1" dirty="0" smtClean="0">
                <a:solidFill>
                  <a:schemeClr val="accent6">
                    <a:lumMod val="75000"/>
                  </a:schemeClr>
                </a:solidFill>
              </a:rPr>
              <a:t>Выделила в СД 2 области: уход за больными и уход за здоровыми. </a:t>
            </a:r>
          </a:p>
          <a:p>
            <a:pPr marL="342900" lvl="0" indent="-342900" algn="l">
              <a:buFont typeface="+mj-lt"/>
              <a:buAutoNum type="arabicPeriod"/>
            </a:pPr>
            <a:r>
              <a:rPr lang="ru-RU" b="1" dirty="0" smtClean="0">
                <a:solidFill>
                  <a:schemeClr val="accent6">
                    <a:lumMod val="75000"/>
                  </a:schemeClr>
                </a:solidFill>
              </a:rPr>
              <a:t>Провела анализ влияния санитарно-гигиенических факторов на состояние здоровья</a:t>
            </a:r>
          </a:p>
          <a:p>
            <a:pPr marL="342900" lvl="0" indent="-342900" algn="l">
              <a:buFont typeface="+mj-lt"/>
              <a:buAutoNum type="arabicPeriod"/>
            </a:pPr>
            <a:r>
              <a:rPr lang="ru-RU" b="1" dirty="0" smtClean="0">
                <a:solidFill>
                  <a:schemeClr val="accent6">
                    <a:lumMod val="75000"/>
                  </a:schemeClr>
                </a:solidFill>
              </a:rPr>
              <a:t>Высказала убеждение, что СД, как профессия, требует специальных, отличных от врачебных знаний</a:t>
            </a:r>
          </a:p>
          <a:p>
            <a:pPr marL="342900" indent="-342900" algn="l">
              <a:buFont typeface="+mj-lt"/>
              <a:buAutoNum type="arabicPeriod"/>
            </a:pPr>
            <a:r>
              <a:rPr lang="ru-RU" b="1" dirty="0" smtClean="0">
                <a:solidFill>
                  <a:schemeClr val="accent6">
                    <a:lumMod val="75000"/>
                  </a:schemeClr>
                </a:solidFill>
              </a:rPr>
              <a:t>Разработала такие нравственные ориентиры, как милосердие, безграничная преданность делу, уважение личности пациента, соблюдение профессионального долга</a:t>
            </a:r>
          </a:p>
          <a:p>
            <a:pPr marL="342900" lvl="0" indent="-342900" algn="l">
              <a:buFont typeface="+mj-lt"/>
              <a:buAutoNum type="arabicPeriod"/>
            </a:pPr>
            <a:endParaRPr lang="ru-RU" dirty="0"/>
          </a:p>
        </p:txBody>
      </p:sp>
      <p:pic>
        <p:nvPicPr>
          <p:cNvPr id="2054" name="Picture 6" descr="D:\Documents and Settings\Евгения.1F1D994E29454CE.002\Мои документы\Downloads\Florence_Nightingale_monument_London (1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14546" y="4429132"/>
            <a:ext cx="1643074" cy="2227428"/>
          </a:xfrm>
          <a:prstGeom prst="roundRect">
            <a:avLst/>
          </a:prstGeom>
          <a:noFill/>
          <a:ln>
            <a:solidFill>
              <a:schemeClr val="accent6"/>
            </a:solidFill>
          </a:ln>
        </p:spPr>
      </p:pic>
      <p:pic>
        <p:nvPicPr>
          <p:cNvPr id="2055" name="Picture 7" descr="D:\Documents and Settings\Евгения.1F1D994E29454CE.002\Мои документы\Downloads\florens_naitingejl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28662" y="1285860"/>
            <a:ext cx="2602024" cy="3071834"/>
          </a:xfrm>
          <a:prstGeom prst="roundRect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одержимое 6"/>
          <p:cNvSpPr>
            <a:spLocks noGrp="1"/>
          </p:cNvSpPr>
          <p:nvPr>
            <p:ph idx="1"/>
          </p:nvPr>
        </p:nvSpPr>
        <p:spPr>
          <a:xfrm>
            <a:off x="4357686" y="1428736"/>
            <a:ext cx="4478339" cy="428628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1800" b="1" dirty="0" smtClean="0">
                <a:solidFill>
                  <a:schemeClr val="accent6"/>
                </a:solidFill>
              </a:rPr>
              <a:t>     </a:t>
            </a:r>
          </a:p>
          <a:p>
            <a:pPr>
              <a:buNone/>
            </a:pPr>
            <a:r>
              <a:rPr lang="ru-RU" sz="1800" b="1" i="1" dirty="0" smtClean="0">
                <a:solidFill>
                  <a:schemeClr val="accent6">
                    <a:lumMod val="75000"/>
                  </a:schemeClr>
                </a:solidFill>
              </a:rPr>
              <a:t>     </a:t>
            </a:r>
            <a:r>
              <a:rPr lang="ru-RU" sz="1800" b="1" dirty="0" smtClean="0">
                <a:solidFill>
                  <a:srgbClr val="C00000"/>
                </a:solidFill>
              </a:rPr>
              <a:t>Международное</a:t>
            </a:r>
            <a:r>
              <a:rPr lang="ru-RU" sz="1800" b="1" i="1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ru-RU" sz="1800" b="1" i="1" dirty="0" smtClean="0">
                <a:solidFill>
                  <a:srgbClr val="C00000"/>
                </a:solidFill>
              </a:rPr>
              <a:t>Общество</a:t>
            </a:r>
            <a:r>
              <a:rPr lang="ru-RU" sz="1800" b="1" i="1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ru-RU" sz="1800" b="1" i="1" dirty="0" smtClean="0">
                <a:solidFill>
                  <a:srgbClr val="C00000"/>
                </a:solidFill>
              </a:rPr>
              <a:t>Красного Креста</a:t>
            </a:r>
            <a:endParaRPr lang="ru-RU" sz="18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pPr>
              <a:buNone/>
            </a:pPr>
            <a:r>
              <a:rPr lang="ru-RU" sz="1800" b="1" dirty="0" smtClean="0">
                <a:solidFill>
                  <a:schemeClr val="accent6">
                    <a:lumMod val="75000"/>
                  </a:schemeClr>
                </a:solidFill>
              </a:rPr>
              <a:t>      Основоположник - </a:t>
            </a:r>
            <a:r>
              <a:rPr lang="ru-RU" sz="1800" b="1" dirty="0" smtClean="0">
                <a:solidFill>
                  <a:srgbClr val="C00000"/>
                </a:solidFill>
              </a:rPr>
              <a:t>Анри </a:t>
            </a:r>
            <a:r>
              <a:rPr lang="ru-RU" sz="1800" b="1" dirty="0" err="1" smtClean="0">
                <a:solidFill>
                  <a:srgbClr val="C00000"/>
                </a:solidFill>
              </a:rPr>
              <a:t>Дюнан</a:t>
            </a:r>
            <a:r>
              <a:rPr lang="ru-RU" sz="1800" b="1" dirty="0" smtClean="0">
                <a:solidFill>
                  <a:srgbClr val="C00000"/>
                </a:solidFill>
              </a:rPr>
              <a:t> (февраль 1863г.)</a:t>
            </a:r>
            <a:r>
              <a:rPr lang="ru-RU" sz="1800" b="1" dirty="0" smtClean="0">
                <a:solidFill>
                  <a:schemeClr val="accent6">
                    <a:lumMod val="75000"/>
                  </a:schemeClr>
                </a:solidFill>
              </a:rPr>
              <a:t>. </a:t>
            </a:r>
          </a:p>
          <a:p>
            <a:pPr>
              <a:buNone/>
            </a:pPr>
            <a:r>
              <a:rPr lang="ru-RU" sz="1800" b="1" dirty="0" smtClean="0">
                <a:solidFill>
                  <a:schemeClr val="accent6">
                    <a:lumMod val="75000"/>
                  </a:schemeClr>
                </a:solidFill>
              </a:rPr>
              <a:t>      Цель: защита и помощь пострадавшим в вооружённых конфликтах и внутренних беспорядка</a:t>
            </a:r>
            <a:r>
              <a:rPr lang="ru-RU" sz="1800" dirty="0" smtClean="0"/>
              <a:t>х</a:t>
            </a:r>
            <a:endParaRPr lang="ru-RU" sz="18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pPr>
              <a:buNone/>
            </a:pPr>
            <a:r>
              <a:rPr lang="ru-RU" sz="1800" b="1" dirty="0" smtClean="0">
                <a:solidFill>
                  <a:schemeClr val="accent6">
                    <a:lumMod val="75000"/>
                  </a:schemeClr>
                </a:solidFill>
              </a:rPr>
              <a:t>     Эмблема - красный крест на белом полотне.</a:t>
            </a:r>
            <a:r>
              <a:rPr lang="ru-RU" sz="1800" b="1" i="1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</a:p>
          <a:p>
            <a:pPr>
              <a:buNone/>
            </a:pPr>
            <a:r>
              <a:rPr lang="ru-RU" sz="1800" b="1" i="1" dirty="0" smtClean="0">
                <a:solidFill>
                  <a:schemeClr val="accent6">
                    <a:lumMod val="75000"/>
                  </a:schemeClr>
                </a:solidFill>
              </a:rPr>
              <a:t>     </a:t>
            </a:r>
            <a:r>
              <a:rPr lang="ru-RU" sz="1800" b="1" dirty="0" smtClean="0">
                <a:solidFill>
                  <a:schemeClr val="accent6">
                    <a:lumMod val="75000"/>
                  </a:schemeClr>
                </a:solidFill>
              </a:rPr>
              <a:t>Международное Общество Красного креста в 1912 г. учредило медаль </a:t>
            </a:r>
            <a:r>
              <a:rPr lang="ru-RU" sz="1800" b="1" dirty="0" err="1" smtClean="0">
                <a:solidFill>
                  <a:schemeClr val="accent6">
                    <a:lumMod val="75000"/>
                  </a:schemeClr>
                </a:solidFill>
              </a:rPr>
              <a:t>Флоренс</a:t>
            </a:r>
            <a:r>
              <a:rPr lang="ru-RU" sz="1800" b="1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ru-RU" sz="1800" b="1" dirty="0" err="1" smtClean="0">
                <a:solidFill>
                  <a:schemeClr val="accent6">
                    <a:lumMod val="75000"/>
                  </a:schemeClr>
                </a:solidFill>
              </a:rPr>
              <a:t>Найтингейл</a:t>
            </a:r>
            <a:r>
              <a:rPr lang="ru-RU" sz="1800" b="1" dirty="0" smtClean="0">
                <a:solidFill>
                  <a:schemeClr val="accent6">
                    <a:lumMod val="75000"/>
                  </a:schemeClr>
                </a:solidFill>
              </a:rPr>
              <a:t>. </a:t>
            </a:r>
            <a:endParaRPr lang="ru-RU" sz="18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85786" y="0"/>
            <a:ext cx="8358214" cy="1071546"/>
          </a:xfrm>
          <a:solidFill>
            <a:schemeClr val="accent1">
              <a:lumMod val="60000"/>
              <a:lumOff val="40000"/>
            </a:schemeClr>
          </a:solidFill>
        </p:spPr>
        <p:txBody>
          <a:bodyPr/>
          <a:lstStyle/>
          <a:p>
            <a:r>
              <a:rPr lang="ru-RU" sz="2800" dirty="0" smtClean="0">
                <a:solidFill>
                  <a:schemeClr val="accent6">
                    <a:lumMod val="75000"/>
                  </a:schemeClr>
                </a:solidFill>
              </a:rPr>
              <a:t>Развитие сестринского дела за рубежом</a:t>
            </a:r>
            <a:endParaRPr lang="ru-RU" sz="2800" dirty="0">
              <a:solidFill>
                <a:srgbClr val="C00000"/>
              </a:solidFill>
            </a:endParaRPr>
          </a:p>
        </p:txBody>
      </p:sp>
      <p:pic>
        <p:nvPicPr>
          <p:cNvPr id="8" name="Picture 2" descr="D:\Documents and Settings\Евгения.1F1D994E29454CE.002\Мои документы\Downloads\medal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1285852" y="4643446"/>
            <a:ext cx="2428892" cy="1890024"/>
          </a:xfrm>
          <a:prstGeom prst="roundRect">
            <a:avLst/>
          </a:prstGeom>
          <a:noFill/>
          <a:ln>
            <a:solidFill>
              <a:schemeClr val="accent5"/>
            </a:solidFill>
          </a:ln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00100" y="1428736"/>
            <a:ext cx="3071834" cy="28277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Documents and Settings\User\Рабочий стол\1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3100045"/>
            <a:ext cx="5010607" cy="37579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Содержимое 8"/>
          <p:cNvSpPr>
            <a:spLocks noGrp="1"/>
          </p:cNvSpPr>
          <p:nvPr>
            <p:ph idx="1"/>
          </p:nvPr>
        </p:nvSpPr>
        <p:spPr>
          <a:xfrm>
            <a:off x="3643306" y="1214422"/>
            <a:ext cx="5192719" cy="5286412"/>
          </a:xfrm>
        </p:spPr>
        <p:txBody>
          <a:bodyPr/>
          <a:lstStyle/>
          <a:p>
            <a:pPr>
              <a:buNone/>
            </a:pPr>
            <a:r>
              <a:rPr lang="ru-RU" sz="1600" b="1" dirty="0" smtClean="0">
                <a:solidFill>
                  <a:schemeClr val="accent6"/>
                </a:solidFill>
              </a:rPr>
              <a:t>       </a:t>
            </a:r>
            <a:endParaRPr lang="ru-RU" sz="1600" b="1" dirty="0">
              <a:solidFill>
                <a:schemeClr val="accent6"/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8572528" y="6572272"/>
            <a:ext cx="266672" cy="209528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14348" y="0"/>
            <a:ext cx="8429652" cy="1071522"/>
          </a:xfrm>
          <a:solidFill>
            <a:schemeClr val="accent1">
              <a:lumMod val="60000"/>
              <a:lumOff val="40000"/>
            </a:schemeClr>
          </a:solidFill>
        </p:spPr>
        <p:txBody>
          <a:bodyPr/>
          <a:lstStyle/>
          <a:p>
            <a:r>
              <a:rPr lang="ru-RU" sz="3200" dirty="0" smtClean="0">
                <a:solidFill>
                  <a:schemeClr val="accent6">
                    <a:lumMod val="75000"/>
                  </a:schemeClr>
                </a:solidFill>
              </a:rPr>
              <a:t>Развитие сестринского дела за рубежом</a:t>
            </a:r>
            <a:endParaRPr lang="ru-RU" sz="3200" dirty="0">
              <a:solidFill>
                <a:srgbClr val="C00000"/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964398" y="998070"/>
            <a:ext cx="8712968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ru-RU" b="1" dirty="0" smtClean="0">
                <a:solidFill>
                  <a:schemeClr val="accent6">
                    <a:lumMod val="75000"/>
                  </a:schemeClr>
                </a:solidFill>
              </a:rPr>
              <a:t>В 1886г. в США создано Общество медицинских сестер – первая в мире профессиональная сестринская организация. </a:t>
            </a:r>
          </a:p>
          <a:p>
            <a:pPr algn="l"/>
            <a:endParaRPr lang="ru-RU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pPr algn="l"/>
            <a:r>
              <a:rPr lang="ru-RU" b="1" dirty="0" smtClean="0">
                <a:solidFill>
                  <a:schemeClr val="accent6">
                    <a:lumMod val="75000"/>
                  </a:schemeClr>
                </a:solidFill>
              </a:rPr>
              <a:t>Издан первый сестринский журнал – «</a:t>
            </a:r>
            <a:r>
              <a:rPr lang="en-US" b="1" dirty="0" smtClean="0">
                <a:solidFill>
                  <a:schemeClr val="accent6">
                    <a:lumMod val="75000"/>
                  </a:schemeClr>
                </a:solidFill>
              </a:rPr>
              <a:t>American Journal of </a:t>
            </a:r>
            <a:r>
              <a:rPr lang="en-US" b="1" dirty="0" err="1" smtClean="0">
                <a:solidFill>
                  <a:schemeClr val="accent6">
                    <a:lumMod val="75000"/>
                  </a:schemeClr>
                </a:solidFill>
              </a:rPr>
              <a:t>Norsing</a:t>
            </a:r>
            <a:r>
              <a:rPr lang="ru-RU" b="1" dirty="0" smtClean="0">
                <a:solidFill>
                  <a:schemeClr val="accent6">
                    <a:lumMod val="75000"/>
                  </a:schemeClr>
                </a:solidFill>
              </a:rPr>
              <a:t>» </a:t>
            </a:r>
          </a:p>
          <a:p>
            <a:pPr algn="l"/>
            <a:endParaRPr lang="ru-RU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pPr algn="l"/>
            <a:r>
              <a:rPr lang="ru-RU" b="1" dirty="0" smtClean="0">
                <a:solidFill>
                  <a:schemeClr val="accent6">
                    <a:lumMod val="75000"/>
                  </a:schemeClr>
                </a:solidFill>
              </a:rPr>
              <a:t>Сестры – последователи традиций Ф.Н. - активно включились в формирование независимой сестринской практики в больницах, на дому, в домах сестринского ухода.</a:t>
            </a:r>
          </a:p>
          <a:p>
            <a:pPr algn="l"/>
            <a:endParaRPr lang="ru-RU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Содержимое 7"/>
          <p:cNvSpPr>
            <a:spLocks noGrp="1"/>
          </p:cNvSpPr>
          <p:nvPr>
            <p:ph idx="1"/>
          </p:nvPr>
        </p:nvSpPr>
        <p:spPr>
          <a:xfrm>
            <a:off x="4500562" y="1571612"/>
            <a:ext cx="4335463" cy="5143536"/>
          </a:xfrm>
        </p:spPr>
        <p:txBody>
          <a:bodyPr/>
          <a:lstStyle/>
          <a:p>
            <a:pPr>
              <a:buNone/>
            </a:pPr>
            <a:r>
              <a:rPr lang="ru-RU" sz="1800" b="1" dirty="0" smtClean="0">
                <a:solidFill>
                  <a:schemeClr val="accent6">
                    <a:lumMod val="75000"/>
                  </a:schemeClr>
                </a:solidFill>
              </a:rPr>
              <a:t>      Необходимое лечение и уход в периоды эпидемий и войн проводил в монастырских больницах</a:t>
            </a:r>
            <a:r>
              <a:rPr lang="ru-RU" sz="1800" b="1" i="1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ru-RU" sz="1800" b="1" dirty="0" smtClean="0">
                <a:solidFill>
                  <a:schemeClr val="accent6">
                    <a:lumMod val="75000"/>
                  </a:schemeClr>
                </a:solidFill>
              </a:rPr>
              <a:t>монахи – «</a:t>
            </a:r>
            <a:r>
              <a:rPr lang="ru-RU" sz="1800" b="1" i="1" dirty="0" err="1" smtClean="0">
                <a:solidFill>
                  <a:schemeClr val="accent6">
                    <a:lumMod val="75000"/>
                  </a:schemeClr>
                </a:solidFill>
              </a:rPr>
              <a:t>лечцы</a:t>
            </a:r>
            <a:r>
              <a:rPr lang="ru-RU" sz="1800" b="1" i="1" dirty="0" smtClean="0">
                <a:solidFill>
                  <a:schemeClr val="accent6">
                    <a:lumMod val="75000"/>
                  </a:schemeClr>
                </a:solidFill>
              </a:rPr>
              <a:t>».</a:t>
            </a:r>
            <a:endParaRPr lang="ru-RU" sz="18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pPr>
              <a:buNone/>
            </a:pPr>
            <a:r>
              <a:rPr lang="ru-RU" sz="1800" b="1" dirty="0" smtClean="0">
                <a:solidFill>
                  <a:schemeClr val="accent6">
                    <a:lumMod val="75000"/>
                  </a:schemeClr>
                </a:solidFill>
              </a:rPr>
              <a:t>     В </a:t>
            </a:r>
            <a:r>
              <a:rPr lang="en-US" sz="1800" b="1" dirty="0" smtClean="0">
                <a:solidFill>
                  <a:schemeClr val="accent6">
                    <a:lumMod val="75000"/>
                  </a:schemeClr>
                </a:solidFill>
              </a:rPr>
              <a:t>XVIII</a:t>
            </a:r>
            <a:r>
              <a:rPr lang="ru-RU" sz="1800" b="1" dirty="0" smtClean="0">
                <a:solidFill>
                  <a:schemeClr val="accent6">
                    <a:lumMod val="75000"/>
                  </a:schemeClr>
                </a:solidFill>
              </a:rPr>
              <a:t> век по указам Петра </a:t>
            </a:r>
            <a:r>
              <a:rPr lang="en-US" sz="1800" b="1" dirty="0" smtClean="0">
                <a:solidFill>
                  <a:schemeClr val="accent6">
                    <a:lumMod val="75000"/>
                  </a:schemeClr>
                </a:solidFill>
              </a:rPr>
              <a:t>I</a:t>
            </a:r>
            <a:r>
              <a:rPr lang="ru-RU" sz="1800" b="1" dirty="0" smtClean="0">
                <a:solidFill>
                  <a:schemeClr val="accent6">
                    <a:lumMod val="75000"/>
                  </a:schemeClr>
                </a:solidFill>
              </a:rPr>
              <a:t>  -значительные преобразования в организации медицинской помощи. В 1715г. вышел указ о службе женщин в воспитательных домах для ухода за больными детьми. </a:t>
            </a:r>
          </a:p>
          <a:p>
            <a:pPr>
              <a:buNone/>
            </a:pPr>
            <a:r>
              <a:rPr lang="ru-RU" sz="1800" b="1" dirty="0" smtClean="0">
                <a:solidFill>
                  <a:schemeClr val="accent6">
                    <a:lumMod val="75000"/>
                  </a:schemeClr>
                </a:solidFill>
              </a:rPr>
              <a:t>     1741 год – начало подготовки подлекарей (фельдшеров) в госпитальных школах</a:t>
            </a:r>
          </a:p>
          <a:p>
            <a:pPr>
              <a:buNone/>
            </a:pPr>
            <a:r>
              <a:rPr lang="ru-RU" sz="1000" b="1" dirty="0" smtClean="0">
                <a:solidFill>
                  <a:schemeClr val="accent6">
                    <a:lumMod val="75000"/>
                  </a:schemeClr>
                </a:solidFill>
              </a:rPr>
              <a:t>        </a:t>
            </a:r>
            <a:r>
              <a:rPr lang="ru-RU" sz="1800" b="1" dirty="0" smtClean="0">
                <a:solidFill>
                  <a:schemeClr val="accent6">
                    <a:lumMod val="75000"/>
                  </a:schemeClr>
                </a:solidFill>
              </a:rPr>
              <a:t>1757 год – открытие первых акушерских школ</a:t>
            </a:r>
          </a:p>
          <a:p>
            <a:pPr>
              <a:buNone/>
            </a:pPr>
            <a:endParaRPr lang="ru-RU" sz="18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14348" y="0"/>
            <a:ext cx="8429652" cy="1214422"/>
          </a:xfrm>
          <a:solidFill>
            <a:schemeClr val="accent1">
              <a:lumMod val="60000"/>
              <a:lumOff val="40000"/>
            </a:schemeClr>
          </a:solidFill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chemeClr val="accent6">
                    <a:lumMod val="75000"/>
                  </a:schemeClr>
                </a:solidFill>
              </a:rPr>
              <a:t>Развитие сестринского дела в России</a:t>
            </a:r>
            <a:endParaRPr lang="ru-RU" i="1" dirty="0">
              <a:solidFill>
                <a:srgbClr val="C00000"/>
              </a:solidFill>
            </a:endParaRPr>
          </a:p>
        </p:txBody>
      </p:sp>
      <p:pic>
        <p:nvPicPr>
          <p:cNvPr id="10" name="Picture 2" descr="http://img-fotki.yandex.ru/get/4510/klim-samgin1976.7/0_41545_2e664a5b_X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27965" y="1700808"/>
            <a:ext cx="3290595" cy="4252787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286380" y="1643050"/>
            <a:ext cx="3549645" cy="4572032"/>
          </a:xfrm>
        </p:spPr>
        <p:txBody>
          <a:bodyPr/>
          <a:lstStyle/>
          <a:p>
            <a:pPr>
              <a:buNone/>
            </a:pPr>
            <a:r>
              <a:rPr lang="ru-RU" sz="1400" b="1" dirty="0" smtClean="0">
                <a:solidFill>
                  <a:schemeClr val="accent6">
                    <a:lumMod val="75000"/>
                  </a:schemeClr>
                </a:solidFill>
              </a:rPr>
              <a:t>      </a:t>
            </a:r>
            <a:r>
              <a:rPr lang="ru-RU" sz="2000" b="1" dirty="0" smtClean="0">
                <a:solidFill>
                  <a:schemeClr val="accent6">
                    <a:lumMod val="75000"/>
                  </a:schemeClr>
                </a:solidFill>
              </a:rPr>
              <a:t>При Екатерине </a:t>
            </a:r>
            <a:r>
              <a:rPr lang="en-US" sz="2000" b="1" dirty="0" smtClean="0">
                <a:solidFill>
                  <a:schemeClr val="accent6">
                    <a:lumMod val="75000"/>
                  </a:schemeClr>
                </a:solidFill>
              </a:rPr>
              <a:t>II</a:t>
            </a:r>
            <a:r>
              <a:rPr lang="ru-RU" sz="2000" b="1" dirty="0" smtClean="0">
                <a:solidFill>
                  <a:schemeClr val="accent6">
                    <a:lumMod val="75000"/>
                  </a:schemeClr>
                </a:solidFill>
              </a:rPr>
              <a:t> появилась служба «</a:t>
            </a:r>
            <a:r>
              <a:rPr lang="ru-RU" sz="2000" b="1" i="1" dirty="0" smtClean="0">
                <a:solidFill>
                  <a:schemeClr val="accent6">
                    <a:lumMod val="75000"/>
                  </a:schemeClr>
                </a:solidFill>
              </a:rPr>
              <a:t>сердобольные вдовы»</a:t>
            </a:r>
            <a:r>
              <a:rPr lang="ru-RU" sz="2000" b="1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</a:p>
          <a:p>
            <a:endParaRPr lang="ru-RU" sz="2000" b="1" dirty="0">
              <a:solidFill>
                <a:schemeClr val="accent6"/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14348" y="0"/>
            <a:ext cx="8429652" cy="1071546"/>
          </a:xfrm>
          <a:solidFill>
            <a:schemeClr val="accent1">
              <a:lumMod val="60000"/>
              <a:lumOff val="40000"/>
            </a:schemeClr>
          </a:solidFill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chemeClr val="accent6">
                    <a:lumMod val="75000"/>
                  </a:schemeClr>
                </a:solidFill>
              </a:rPr>
              <a:t>Развитие сестринского дела в России</a:t>
            </a:r>
            <a:endParaRPr lang="ru-RU" dirty="0">
              <a:solidFill>
                <a:srgbClr val="C00000"/>
              </a:solidFill>
            </a:endParaRPr>
          </a:p>
        </p:txBody>
      </p:sp>
      <p:pic>
        <p:nvPicPr>
          <p:cNvPr id="5122" name="Picture 2" descr="D:\Documents and Settings\Евгения.1F1D994E29454CE.002\Мои документы\Downloads\загруженное (3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1538" y="2071678"/>
            <a:ext cx="4221145" cy="2928958"/>
          </a:xfrm>
          <a:prstGeom prst="rect">
            <a:avLst/>
          </a:prstGeom>
          <a:noFill/>
        </p:spPr>
      </p:pic>
      <p:pic>
        <p:nvPicPr>
          <p:cNvPr id="5123" name="Picture 3" descr="D:\Documents and Settings\Евгения.1F1D994E29454CE.002\Мои документы\Downloads\file.jpe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072198" y="3571876"/>
            <a:ext cx="2295525" cy="272415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Содержимое 8"/>
          <p:cNvSpPr>
            <a:spLocks noGrp="1"/>
          </p:cNvSpPr>
          <p:nvPr>
            <p:ph idx="1"/>
          </p:nvPr>
        </p:nvSpPr>
        <p:spPr>
          <a:xfrm>
            <a:off x="4500562" y="1219200"/>
            <a:ext cx="4335463" cy="5281634"/>
          </a:xfrm>
        </p:spPr>
        <p:txBody>
          <a:bodyPr/>
          <a:lstStyle/>
          <a:p>
            <a:pPr>
              <a:buNone/>
            </a:pPr>
            <a:r>
              <a:rPr lang="ru-RU" sz="1800" b="1" dirty="0" smtClean="0">
                <a:solidFill>
                  <a:srgbClr val="C00000"/>
                </a:solidFill>
              </a:rPr>
              <a:t>     </a:t>
            </a:r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 40-х годах </a:t>
            </a:r>
            <a:r>
              <a:rPr lang="en-US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XIX</a:t>
            </a:r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века в Петербурге по инициативе великой княгини Александры Николаевны открылась </a:t>
            </a:r>
            <a:r>
              <a:rPr lang="ru-RU" sz="20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Свято – Троицкая</a:t>
            </a:r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община .  </a:t>
            </a:r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sz="20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дальнейшем подобные заведения стали создаваться и других крупных городах. </a:t>
            </a:r>
            <a:endParaRPr lang="ru-RU" sz="20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sz="2000" b="1" i="1" dirty="0" smtClean="0">
              <a:solidFill>
                <a:schemeClr val="accent6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1800" dirty="0" smtClean="0"/>
              <a:t>     </a:t>
            </a:r>
            <a:endParaRPr lang="ru-RU" sz="18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pPr>
              <a:buNone/>
            </a:pPr>
            <a:endParaRPr lang="ru-RU" sz="1800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8572528" y="6643710"/>
            <a:ext cx="266672" cy="13809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14348" y="0"/>
            <a:ext cx="8429652" cy="1071546"/>
          </a:xfrm>
          <a:solidFill>
            <a:schemeClr val="accent1">
              <a:lumMod val="60000"/>
              <a:lumOff val="40000"/>
            </a:schemeClr>
          </a:solidFill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chemeClr val="accent6">
                    <a:lumMod val="75000"/>
                  </a:schemeClr>
                </a:solidFill>
              </a:rPr>
              <a:t>Развитие сестринского дела в России</a:t>
            </a:r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8" name="Picture 4" descr="http://charity.lfond.spb.ru/oldenburgsky/img/big/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7224" y="3952910"/>
            <a:ext cx="3286148" cy="2300304"/>
          </a:xfrm>
          <a:prstGeom prst="rect">
            <a:avLst/>
          </a:prstGeom>
          <a:noFill/>
        </p:spPr>
      </p:pic>
      <p:pic>
        <p:nvPicPr>
          <p:cNvPr id="6146" name="Picture 2" descr="D:\Documents and Settings\Евгения.1F1D994E29454CE.002\Мои документы\Downloads\krestovozdvijenki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5786" y="1214422"/>
            <a:ext cx="3429024" cy="2625346"/>
          </a:xfrm>
          <a:prstGeom prst="rect">
            <a:avLst/>
          </a:prstGeom>
          <a:noFill/>
        </p:spPr>
      </p:pic>
      <p:pic>
        <p:nvPicPr>
          <p:cNvPr id="6149" name="Picture 5" descr="D:\Documents and Settings\Евгения.1F1D994E29454CE.002\Мои документы\Downloads\KrVozdvObsch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932040" y="4141035"/>
            <a:ext cx="2980929" cy="192405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4357686" y="1785926"/>
            <a:ext cx="4478339" cy="4714908"/>
          </a:xfrm>
        </p:spPr>
        <p:txBody>
          <a:bodyPr/>
          <a:lstStyle/>
          <a:p>
            <a:pPr>
              <a:buNone/>
            </a:pPr>
            <a:r>
              <a:rPr lang="ru-RU" sz="1800" b="1" dirty="0" smtClean="0">
                <a:solidFill>
                  <a:schemeClr val="accent6"/>
                </a:solidFill>
              </a:rPr>
              <a:t>     </a:t>
            </a:r>
            <a:r>
              <a:rPr lang="ru-RU" sz="2000" b="1" dirty="0" smtClean="0">
                <a:solidFill>
                  <a:srgbClr val="C00000"/>
                </a:solidFill>
              </a:rPr>
              <a:t>Особое место принадлежит Петербургской </a:t>
            </a:r>
            <a:r>
              <a:rPr lang="ru-RU" sz="2000" b="1" i="1" dirty="0" err="1" smtClean="0">
                <a:solidFill>
                  <a:srgbClr val="C00000"/>
                </a:solidFill>
              </a:rPr>
              <a:t>Кресто</a:t>
            </a:r>
            <a:r>
              <a:rPr lang="ru-RU" sz="2000" b="1" i="1" dirty="0" smtClean="0">
                <a:solidFill>
                  <a:srgbClr val="C00000"/>
                </a:solidFill>
              </a:rPr>
              <a:t> – Воздвиженской</a:t>
            </a:r>
            <a:r>
              <a:rPr lang="ru-RU" sz="2000" b="1" dirty="0" smtClean="0">
                <a:solidFill>
                  <a:srgbClr val="C00000"/>
                </a:solidFill>
              </a:rPr>
              <a:t> </a:t>
            </a:r>
            <a:r>
              <a:rPr lang="ru-RU" sz="2000" b="1" i="1" dirty="0" smtClean="0">
                <a:solidFill>
                  <a:srgbClr val="C00000"/>
                </a:solidFill>
              </a:rPr>
              <a:t>общине.</a:t>
            </a:r>
            <a:r>
              <a:rPr lang="ru-RU" sz="2000" b="1" dirty="0" smtClean="0">
                <a:solidFill>
                  <a:srgbClr val="C00000"/>
                </a:solidFill>
              </a:rPr>
              <a:t> </a:t>
            </a:r>
          </a:p>
          <a:p>
            <a:pPr>
              <a:buNone/>
            </a:pPr>
            <a:r>
              <a:rPr lang="ru-RU" sz="2000" b="1" dirty="0" smtClean="0">
                <a:solidFill>
                  <a:srgbClr val="C00000"/>
                </a:solidFill>
              </a:rPr>
              <a:t>      Во время </a:t>
            </a:r>
            <a:r>
              <a:rPr lang="ru-RU" sz="2000" b="1" i="1" dirty="0" smtClean="0">
                <a:solidFill>
                  <a:srgbClr val="C00000"/>
                </a:solidFill>
              </a:rPr>
              <a:t>Крымской войны</a:t>
            </a:r>
            <a:r>
              <a:rPr lang="ru-RU" sz="2000" b="1" dirty="0" smtClean="0">
                <a:solidFill>
                  <a:srgbClr val="C00000"/>
                </a:solidFill>
              </a:rPr>
              <a:t> (1853 – 1856гг) её члены первыми в мире начали оказывать сестринскую помощь в действующей русской армии во главе с великим русским хирургом Н.И. Пироговым</a:t>
            </a:r>
            <a:r>
              <a:rPr lang="ru-RU" sz="1800" b="1" dirty="0" smtClean="0">
                <a:solidFill>
                  <a:schemeClr val="accent6">
                    <a:lumMod val="75000"/>
                  </a:schemeClr>
                </a:solidFill>
              </a:rPr>
              <a:t>.</a:t>
            </a:r>
            <a:endParaRPr lang="ru-RU" sz="1400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14348" y="0"/>
            <a:ext cx="8429652" cy="1071546"/>
          </a:xfrm>
          <a:solidFill>
            <a:schemeClr val="accent1">
              <a:lumMod val="60000"/>
              <a:lumOff val="40000"/>
            </a:schemeClr>
          </a:solidFill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chemeClr val="accent6">
                    <a:lumMod val="75000"/>
                  </a:schemeClr>
                </a:solidFill>
              </a:rPr>
              <a:t>Развитие сестринского дела в России</a:t>
            </a:r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7170" name="Picture 2" descr="D:\Documents and Settings\Евгения.1F1D994E29454CE.002\Мои документы\Downloads\images (3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04248" y="4646735"/>
            <a:ext cx="2036682" cy="2270625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172" name="Picture 4" descr="D:\Documents and Settings\Евгения.1F1D994E29454CE.002\Мои документы\Downloads\загруженное (3)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665661" y="4172963"/>
            <a:ext cx="2857520" cy="2672766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pic>
        <p:nvPicPr>
          <p:cNvPr id="3" name="Picture 2" descr="C:\Documents and Settings\User\Рабочий стол\бакун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7315" y="843201"/>
            <a:ext cx="2307106" cy="311771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857752" y="1285860"/>
            <a:ext cx="3763959" cy="5143536"/>
          </a:xfrm>
        </p:spPr>
        <p:txBody>
          <a:bodyPr/>
          <a:lstStyle/>
          <a:p>
            <a:pPr>
              <a:buNone/>
            </a:pPr>
            <a:r>
              <a:rPr lang="ru-RU" sz="1800" b="1" i="1" dirty="0" smtClean="0"/>
              <a:t>     </a:t>
            </a:r>
            <a:r>
              <a:rPr lang="ru-RU" sz="1800" b="1" dirty="0" smtClean="0">
                <a:solidFill>
                  <a:schemeClr val="tx1"/>
                </a:solidFill>
              </a:rPr>
              <a:t>Прославилась на передовой сестра Дарья Севастопольская, открывшая перевязочный пункт.</a:t>
            </a:r>
          </a:p>
          <a:p>
            <a:pPr>
              <a:buNone/>
            </a:pPr>
            <a:r>
              <a:rPr lang="ru-RU" sz="1800" b="1" dirty="0" smtClean="0">
                <a:solidFill>
                  <a:schemeClr val="tx1"/>
                </a:solidFill>
              </a:rPr>
              <a:t>      Прибыв по зову сердца на фронт, она в труднейших условиях оказывала помощь раненым.  </a:t>
            </a:r>
          </a:p>
          <a:p>
            <a:pPr>
              <a:buNone/>
            </a:pPr>
            <a:r>
              <a:rPr lang="ru-RU" sz="1800" b="1" dirty="0" smtClean="0">
                <a:solidFill>
                  <a:schemeClr val="tx1"/>
                </a:solidFill>
              </a:rPr>
              <a:t>      За героизм  была награждена медалью «За усердие» на Владимирской ленте и 50 рублями серебром. </a:t>
            </a:r>
            <a:endParaRPr lang="ru-RU" sz="1800" b="1" dirty="0">
              <a:solidFill>
                <a:schemeClr val="tx1"/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www.themegallery.com</a:t>
            </a:r>
            <a:endParaRPr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200" dirty="0" smtClean="0">
                <a:solidFill>
                  <a:srgbClr val="C00000"/>
                </a:solidFill>
              </a:rPr>
              <a:t>Развитие сестринского дела в России</a:t>
            </a:r>
            <a:endParaRPr lang="ru-RU" sz="3200" dirty="0">
              <a:solidFill>
                <a:srgbClr val="C00000"/>
              </a:solidFill>
            </a:endParaRPr>
          </a:p>
        </p:txBody>
      </p:sp>
      <p:pic>
        <p:nvPicPr>
          <p:cNvPr id="8195" name="Picture 3" descr="D:\Documents and Settings\Евгения.1F1D994E29454CE.002\Мои документы\Downloads\загруженное (1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9552" y="1467398"/>
            <a:ext cx="2643206" cy="2494454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5" name="Picture 2" descr="C:\Documents and Settings\User\Рабочий стол\3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4117459"/>
            <a:ext cx="2175123" cy="2674332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  <a:extLst/>
        </p:spPr>
      </p:pic>
      <p:pic>
        <p:nvPicPr>
          <p:cNvPr id="6" name="Picture 3" descr="C:\Documents and Settings\User\Рабочий стол\34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4805866"/>
            <a:ext cx="2647900" cy="198592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6248" y="1219200"/>
            <a:ext cx="4549777" cy="5105400"/>
          </a:xfrm>
        </p:spPr>
        <p:txBody>
          <a:bodyPr/>
          <a:lstStyle/>
          <a:p>
            <a:pPr>
              <a:buNone/>
            </a:pPr>
            <a:r>
              <a:rPr lang="ru-RU" sz="1800" b="1" dirty="0" smtClean="0">
                <a:solidFill>
                  <a:schemeClr val="accent6">
                    <a:lumMod val="75000"/>
                  </a:schemeClr>
                </a:solidFill>
              </a:rPr>
              <a:t>     </a:t>
            </a:r>
            <a:r>
              <a:rPr lang="ru-RU" sz="1800" b="1" dirty="0" smtClean="0">
                <a:solidFill>
                  <a:srgbClr val="C00000"/>
                </a:solidFill>
              </a:rPr>
              <a:t>1914г. – начало 1 Мировой войны. Большую роль в движении сестёр милосердия сыграли императрица Александра Фёдоровна и её дочери Татьяна и Ольга, которые открывали лазареты и работали в них сами. </a:t>
            </a:r>
          </a:p>
          <a:p>
            <a:pPr>
              <a:buNone/>
            </a:pPr>
            <a:r>
              <a:rPr lang="ru-RU" sz="1800" b="1" dirty="0" smtClean="0">
                <a:solidFill>
                  <a:srgbClr val="C00000"/>
                </a:solidFill>
              </a:rPr>
              <a:t>     В этой войне участвовали уже более 2 500 сестёр милосердия. </a:t>
            </a:r>
          </a:p>
          <a:p>
            <a:endParaRPr lang="ru-RU" sz="1800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www.themegallery.com</a:t>
            </a:r>
            <a:endParaRPr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200" dirty="0" smtClean="0">
                <a:solidFill>
                  <a:schemeClr val="tx1"/>
                </a:solidFill>
              </a:rPr>
              <a:t>Развитие сестринского дела в России</a:t>
            </a:r>
            <a:endParaRPr lang="ru-RU" sz="3200" dirty="0">
              <a:solidFill>
                <a:schemeClr val="tx1"/>
              </a:solidFill>
            </a:endParaRPr>
          </a:p>
        </p:txBody>
      </p:sp>
      <p:pic>
        <p:nvPicPr>
          <p:cNvPr id="9219" name="Picture 3" descr="D:\Documents and Settings\Евгения.1F1D994E29454CE.002\Мои документы\Downloads\загруженное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04248" y="4081485"/>
            <a:ext cx="1781175" cy="2562225"/>
          </a:xfrm>
          <a:prstGeom prst="rect">
            <a:avLst/>
          </a:prstGeom>
          <a:solidFill>
            <a:srgbClr val="000000">
              <a:shade val="95000"/>
            </a:srgbClr>
          </a:solidFill>
          <a:ln w="444500" cap="sq">
            <a:solidFill>
              <a:srgbClr val="000000"/>
            </a:solidFill>
            <a:miter lim="800000"/>
          </a:ln>
          <a:effectLst>
            <a:outerShdw blurRad="254000" dist="190500" dir="2700000" sy="90000" algn="bl" rotWithShape="0">
              <a:srgbClr val="000000">
                <a:alpha val="40000"/>
              </a:srgbClr>
            </a:outerShdw>
          </a:effectLst>
        </p:spPr>
      </p:pic>
      <p:pic>
        <p:nvPicPr>
          <p:cNvPr id="9220" name="Picture 4" descr="D:\Documents and Settings\Евгения.1F1D994E29454CE.002\Мои документы\Downloads\images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1520" y="1556792"/>
            <a:ext cx="4104456" cy="273630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1868" y="1219200"/>
            <a:ext cx="5264157" cy="5105400"/>
          </a:xfrm>
        </p:spPr>
        <p:txBody>
          <a:bodyPr/>
          <a:lstStyle/>
          <a:p>
            <a:pPr>
              <a:buNone/>
            </a:pPr>
            <a:r>
              <a:rPr lang="ru-RU" sz="1800" b="1" dirty="0" smtClean="0">
                <a:solidFill>
                  <a:srgbClr val="002060"/>
                </a:solidFill>
              </a:rPr>
              <a:t>     В период </a:t>
            </a:r>
            <a:r>
              <a:rPr lang="ru-RU" sz="1800" b="1" i="1" dirty="0" smtClean="0">
                <a:solidFill>
                  <a:srgbClr val="002060"/>
                </a:solidFill>
              </a:rPr>
              <a:t>Великой Отечественной войны</a:t>
            </a:r>
            <a:r>
              <a:rPr lang="ru-RU" sz="1800" b="1" dirty="0" smtClean="0">
                <a:solidFill>
                  <a:srgbClr val="002060"/>
                </a:solidFill>
              </a:rPr>
              <a:t> Общество Красного Креста проводило массовую подготовку санитарных и сестринских кадров, обучение населения. </a:t>
            </a:r>
          </a:p>
          <a:p>
            <a:pPr>
              <a:buNone/>
            </a:pPr>
            <a:r>
              <a:rPr lang="ru-RU" sz="1800" b="1" dirty="0" smtClean="0">
                <a:solidFill>
                  <a:srgbClr val="002060"/>
                </a:solidFill>
              </a:rPr>
              <a:t>       В 1942 г начал выходить журнал «Медицинская сестра». </a:t>
            </a:r>
          </a:p>
          <a:p>
            <a:pPr>
              <a:buNone/>
            </a:pPr>
            <a:r>
              <a:rPr lang="ru-RU" sz="1800" b="1" dirty="0" smtClean="0">
                <a:solidFill>
                  <a:srgbClr val="002060"/>
                </a:solidFill>
              </a:rPr>
              <a:t>      За проявленный героизм во время Великой отечественной войны  46 сестёр были награждены медалью Ф. </a:t>
            </a:r>
            <a:r>
              <a:rPr lang="ru-RU" sz="1800" b="1" dirty="0" err="1" smtClean="0">
                <a:solidFill>
                  <a:srgbClr val="002060"/>
                </a:solidFill>
              </a:rPr>
              <a:t>Найтингейл</a:t>
            </a:r>
            <a:r>
              <a:rPr lang="ru-RU" sz="1800" b="1" dirty="0" smtClean="0">
                <a:solidFill>
                  <a:srgbClr val="002060"/>
                </a:solidFill>
              </a:rPr>
              <a:t>, а 17 получили звание Героя Советского Союза. </a:t>
            </a:r>
          </a:p>
          <a:p>
            <a:endParaRPr lang="ru-RU" sz="18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www.themegallery.com</a:t>
            </a:r>
            <a:endParaRPr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200" dirty="0" smtClean="0">
                <a:solidFill>
                  <a:srgbClr val="C00000"/>
                </a:solidFill>
              </a:rPr>
              <a:t>Развитие сестринского дела в России</a:t>
            </a:r>
            <a:endParaRPr lang="ru-RU" sz="3200" dirty="0">
              <a:solidFill>
                <a:srgbClr val="C00000"/>
              </a:solidFill>
            </a:endParaRPr>
          </a:p>
        </p:txBody>
      </p:sp>
      <p:pic>
        <p:nvPicPr>
          <p:cNvPr id="10242" name="Picture 2" descr="D:\Documents and Settings\Евгения.1F1D994E29454CE.002\Мои документы\Downloads\images (2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0496" y="3501008"/>
            <a:ext cx="2428892" cy="291467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10243" name="Picture 3" descr="D:\Documents and Settings\Евгения.1F1D994E29454CE.002\Мои документы\Downloads\images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327049" y="4348284"/>
            <a:ext cx="2928958" cy="2357430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9218" name="Picture 2" descr="C:\Documents and Settings\User\Рабочий стол\19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273287">
            <a:off x="6537069" y="4272407"/>
            <a:ext cx="2549961" cy="1912471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  <a:extLst/>
        </p:spPr>
      </p:pic>
      <p:pic>
        <p:nvPicPr>
          <p:cNvPr id="9219" name="Picture 3" descr="C:\Documents and Settings\User\Рабочий стол\29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5779" y="1124744"/>
            <a:ext cx="2791270" cy="222707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857752" y="1219200"/>
            <a:ext cx="3978273" cy="5495948"/>
          </a:xfrm>
        </p:spPr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ru-RU" sz="2000" b="1" dirty="0" smtClean="0">
                <a:solidFill>
                  <a:srgbClr val="C00000"/>
                </a:solidFill>
              </a:rPr>
              <a:t>     </a:t>
            </a:r>
          </a:p>
          <a:p>
            <a:pPr>
              <a:buNone/>
            </a:pPr>
            <a:r>
              <a:rPr lang="ru-RU" sz="2000" b="1" dirty="0">
                <a:solidFill>
                  <a:srgbClr val="C00000"/>
                </a:solidFill>
              </a:rPr>
              <a:t>С 1991 года началась подготовка медицинских сестер в колледжах, стали открываться факультеты высшего сестринского образования в медицинских вузах. Значительным </a:t>
            </a:r>
            <a:r>
              <a:rPr lang="ru-RU" sz="2000" b="1" dirty="0" smtClean="0">
                <a:solidFill>
                  <a:srgbClr val="C00000"/>
                </a:solidFill>
              </a:rPr>
              <a:t>стимулом для развития сестринского дела на современном этапе стали интенсивные контакты с зарубежными коллегами. Состоялось переосмысление роли медсестры в профессиональном сообществе. </a:t>
            </a:r>
          </a:p>
          <a:p>
            <a:pPr>
              <a:buNone/>
            </a:pPr>
            <a:r>
              <a:rPr lang="ru-RU" sz="2000" b="1" dirty="0" smtClean="0">
                <a:solidFill>
                  <a:srgbClr val="C00000"/>
                </a:solidFill>
              </a:rPr>
              <a:t>      В 1993г. в Голицыно был проведен семинар «Новые сестры для новой России» по реформе сестринского образования и сестринской практики</a:t>
            </a:r>
            <a:endParaRPr lang="ru-RU" sz="2000" b="1" dirty="0">
              <a:solidFill>
                <a:srgbClr val="C00000"/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www.themegallery.com</a:t>
            </a:r>
            <a:endParaRPr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200" dirty="0" smtClean="0">
                <a:solidFill>
                  <a:schemeClr val="accent6">
                    <a:lumMod val="75000"/>
                  </a:schemeClr>
                </a:solidFill>
              </a:rPr>
              <a:t>Развитие сестринского дела в России</a:t>
            </a:r>
            <a:endParaRPr lang="ru-RU" sz="3200" dirty="0"/>
          </a:p>
        </p:txBody>
      </p:sp>
      <p:pic>
        <p:nvPicPr>
          <p:cNvPr id="5" name="Picture 8" descr="http://mk-sgmu.ru/upload/medialibrary/d80/DSC_7338h1j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21089520">
            <a:off x="539552" y="1527966"/>
            <a:ext cx="1773660" cy="2664296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6" name="Picture 10" descr="http://www.stihi.ru/pics/2011/01/18/402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28662" y="4572008"/>
            <a:ext cx="3134172" cy="2089448"/>
          </a:xfrm>
          <a:prstGeom prst="round2DiagRect">
            <a:avLst/>
          </a:prstGeom>
          <a:noFill/>
          <a:ln>
            <a:solidFill>
              <a:srgbClr val="B2B2B2"/>
            </a:solidFill>
          </a:ln>
        </p:spPr>
      </p:pic>
      <p:pic>
        <p:nvPicPr>
          <p:cNvPr id="10242" name="Picture 2" descr="C:\Documents and Settings\User\Рабочий стол\55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29729">
            <a:off x="2754120" y="1206089"/>
            <a:ext cx="1872208" cy="295611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000100" y="1219200"/>
            <a:ext cx="7835925" cy="5638800"/>
          </a:xfrm>
        </p:spPr>
        <p:txBody>
          <a:bodyPr/>
          <a:lstStyle/>
          <a:p>
            <a:pPr>
              <a:buNone/>
            </a:pPr>
            <a:r>
              <a:rPr lang="ru-RU" sz="1800" b="1" dirty="0" smtClean="0">
                <a:solidFill>
                  <a:srgbClr val="002060"/>
                </a:solidFill>
              </a:rPr>
              <a:t>Основные направления реформы сестринского дела</a:t>
            </a:r>
          </a:p>
          <a:p>
            <a:pPr lvl="0">
              <a:buNone/>
            </a:pPr>
            <a:r>
              <a:rPr lang="ru-RU" sz="1800" b="1" dirty="0" smtClean="0">
                <a:solidFill>
                  <a:srgbClr val="002060"/>
                </a:solidFill>
              </a:rPr>
              <a:t>1. </a:t>
            </a:r>
            <a:r>
              <a:rPr lang="ru-RU" sz="1800" b="1" i="1" dirty="0" smtClean="0">
                <a:solidFill>
                  <a:srgbClr val="002060"/>
                </a:solidFill>
              </a:rPr>
              <a:t>Изменения в системе образования, т.е. подготовке и переподготовке</a:t>
            </a:r>
            <a:r>
              <a:rPr lang="ru-RU" sz="1800" b="1" dirty="0" smtClean="0">
                <a:solidFill>
                  <a:srgbClr val="002060"/>
                </a:solidFill>
              </a:rPr>
              <a:t>:</a:t>
            </a:r>
          </a:p>
          <a:p>
            <a:pPr lvl="1"/>
            <a:r>
              <a:rPr lang="ru-RU" sz="1800" b="1" dirty="0" smtClean="0">
                <a:solidFill>
                  <a:srgbClr val="002060"/>
                </a:solidFill>
              </a:rPr>
              <a:t>внедрение нового образовательного стандарта;</a:t>
            </a:r>
          </a:p>
          <a:p>
            <a:pPr lvl="1"/>
            <a:r>
              <a:rPr lang="ru-RU" sz="1800" b="1" dirty="0" smtClean="0">
                <a:solidFill>
                  <a:srgbClr val="002060"/>
                </a:solidFill>
              </a:rPr>
              <a:t>переход на многоуровневое сестринское образование;</a:t>
            </a:r>
          </a:p>
          <a:p>
            <a:pPr lvl="1"/>
            <a:r>
              <a:rPr lang="ru-RU" sz="1800" b="1" dirty="0" smtClean="0">
                <a:solidFill>
                  <a:srgbClr val="002060"/>
                </a:solidFill>
              </a:rPr>
              <a:t>обучение новым технологиям с позиции  новой философии СД</a:t>
            </a:r>
          </a:p>
          <a:p>
            <a:pPr lvl="0"/>
            <a:r>
              <a:rPr lang="ru-RU" sz="1800" b="1" i="1" dirty="0" smtClean="0">
                <a:solidFill>
                  <a:srgbClr val="002060"/>
                </a:solidFill>
              </a:rPr>
              <a:t>Изменения в трудовой сфере:</a:t>
            </a:r>
            <a:endParaRPr lang="ru-RU" sz="1800" b="1" dirty="0" smtClean="0">
              <a:solidFill>
                <a:srgbClr val="002060"/>
              </a:solidFill>
            </a:endParaRPr>
          </a:p>
          <a:p>
            <a:pPr lvl="1"/>
            <a:r>
              <a:rPr lang="ru-RU" sz="1800" b="1" dirty="0" smtClean="0">
                <a:solidFill>
                  <a:srgbClr val="002060"/>
                </a:solidFill>
              </a:rPr>
              <a:t>повышение престижа профессии - возможность профессионального роста;</a:t>
            </a:r>
          </a:p>
          <a:p>
            <a:pPr lvl="1"/>
            <a:r>
              <a:rPr lang="ru-RU" sz="1800" b="1" dirty="0" smtClean="0">
                <a:solidFill>
                  <a:srgbClr val="002060"/>
                </a:solidFill>
              </a:rPr>
              <a:t>мотивация медсестёр к самостоятельной научно – исследовательской работе;</a:t>
            </a:r>
          </a:p>
          <a:p>
            <a:pPr lvl="1"/>
            <a:r>
              <a:rPr lang="ru-RU" sz="1800" b="1" dirty="0" smtClean="0">
                <a:solidFill>
                  <a:srgbClr val="002060"/>
                </a:solidFill>
              </a:rPr>
              <a:t>пересмотр обязанностей, тарифных сеток, нагрузок, перечня должностей;</a:t>
            </a:r>
          </a:p>
          <a:p>
            <a:pPr lvl="1"/>
            <a:r>
              <a:rPr lang="ru-RU" sz="1800" b="1" dirty="0" smtClean="0">
                <a:solidFill>
                  <a:srgbClr val="002060"/>
                </a:solidFill>
              </a:rPr>
              <a:t>внедрение стандартов сестринской деятельности.</a:t>
            </a:r>
          </a:p>
          <a:p>
            <a:pPr lvl="0"/>
            <a:r>
              <a:rPr lang="ru-RU" sz="1800" b="1" i="1" dirty="0" smtClean="0">
                <a:solidFill>
                  <a:srgbClr val="002060"/>
                </a:solidFill>
              </a:rPr>
              <a:t>Создание нормативно-правовой базы сестринского дела.</a:t>
            </a:r>
            <a:endParaRPr lang="ru-RU" sz="1800" b="1" dirty="0" smtClean="0">
              <a:solidFill>
                <a:srgbClr val="002060"/>
              </a:solidFill>
            </a:endParaRPr>
          </a:p>
          <a:p>
            <a:pPr lvl="1"/>
            <a:endParaRPr lang="ru-RU" sz="18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pPr>
              <a:buNone/>
            </a:pPr>
            <a:endParaRPr lang="ru-RU" sz="1800" dirty="0" smtClean="0"/>
          </a:p>
          <a:p>
            <a:pPr>
              <a:buNone/>
            </a:pPr>
            <a:endParaRPr lang="ru-RU" sz="1800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www.themegallery.com</a:t>
            </a:r>
            <a:endParaRPr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200" dirty="0" smtClean="0">
                <a:solidFill>
                  <a:srgbClr val="C00000"/>
                </a:solidFill>
              </a:rPr>
              <a:t>Развитие сестринского дела в России</a:t>
            </a:r>
            <a:endParaRPr lang="ru-RU" sz="3200" dirty="0">
              <a:solidFill>
                <a:srgbClr val="C00000"/>
              </a:solidFill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6248" y="1219200"/>
            <a:ext cx="4549777" cy="5105400"/>
          </a:xfrm>
        </p:spPr>
        <p:txBody>
          <a:bodyPr/>
          <a:lstStyle/>
          <a:p>
            <a:pPr>
              <a:buNone/>
            </a:pPr>
            <a:r>
              <a:rPr lang="ru-RU" sz="1800" b="1" dirty="0" smtClean="0">
                <a:solidFill>
                  <a:schemeClr val="accent6">
                    <a:lumMod val="75000"/>
                  </a:schemeClr>
                </a:solidFill>
              </a:rPr>
              <a:t>     </a:t>
            </a:r>
            <a:r>
              <a:rPr lang="ru-RU" sz="1800" b="1" dirty="0" smtClean="0">
                <a:solidFill>
                  <a:srgbClr val="C00000"/>
                </a:solidFill>
              </a:rPr>
              <a:t>В </a:t>
            </a:r>
            <a:r>
              <a:rPr lang="ru-RU" sz="1800" b="1" i="1" dirty="0" smtClean="0">
                <a:solidFill>
                  <a:srgbClr val="C00000"/>
                </a:solidFill>
              </a:rPr>
              <a:t>1994</a:t>
            </a:r>
            <a:r>
              <a:rPr lang="ru-RU" sz="1800" b="1" dirty="0" smtClean="0">
                <a:solidFill>
                  <a:srgbClr val="C00000"/>
                </a:solidFill>
              </a:rPr>
              <a:t> году создана Общероссийская общественная организация </a:t>
            </a:r>
            <a:r>
              <a:rPr lang="ru-RU" sz="1800" b="1" i="1" dirty="0" smtClean="0">
                <a:solidFill>
                  <a:srgbClr val="C00000"/>
                </a:solidFill>
              </a:rPr>
              <a:t>«Ассоциация медицинских сестер России».</a:t>
            </a:r>
            <a:r>
              <a:rPr lang="ru-RU" sz="1800" b="1" dirty="0" smtClean="0">
                <a:solidFill>
                  <a:srgbClr val="C00000"/>
                </a:solidFill>
              </a:rPr>
              <a:t> </a:t>
            </a:r>
            <a:r>
              <a:rPr lang="ru-RU" sz="1800" b="1" i="1" dirty="0" smtClean="0">
                <a:solidFill>
                  <a:srgbClr val="C00000"/>
                </a:solidFill>
              </a:rPr>
              <a:t>Президент - Саркисова Валентина Антоновна. </a:t>
            </a:r>
          </a:p>
          <a:p>
            <a:pPr>
              <a:buNone/>
            </a:pPr>
            <a:r>
              <a:rPr lang="ru-RU" sz="1800" b="1" i="1" dirty="0" smtClean="0">
                <a:solidFill>
                  <a:srgbClr val="C00000"/>
                </a:solidFill>
              </a:rPr>
              <a:t>    </a:t>
            </a:r>
          </a:p>
          <a:p>
            <a:pPr>
              <a:buNone/>
            </a:pPr>
            <a:r>
              <a:rPr lang="ru-RU" sz="1800" b="1" i="1" dirty="0" smtClean="0">
                <a:solidFill>
                  <a:srgbClr val="C00000"/>
                </a:solidFill>
              </a:rPr>
              <a:t>    Омская ассоциация представлена более чем 10 000 представителями - одна из самых  многочисленных в стране. Президент – Зорина Татьяна Александровна.</a:t>
            </a:r>
            <a:endParaRPr lang="ru-RU" sz="1800" b="1" dirty="0" smtClean="0">
              <a:solidFill>
                <a:srgbClr val="C00000"/>
              </a:solidFill>
            </a:endParaRPr>
          </a:p>
          <a:p>
            <a:endParaRPr lang="ru-RU" sz="1800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www.themegallery.com</a:t>
            </a:r>
            <a:endParaRPr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200" dirty="0" smtClean="0">
                <a:solidFill>
                  <a:srgbClr val="002060"/>
                </a:solidFill>
              </a:rPr>
              <a:t>Развитие сестринского дела в России</a:t>
            </a:r>
            <a:endParaRPr lang="ru-RU" sz="3200" dirty="0">
              <a:solidFill>
                <a:srgbClr val="002060"/>
              </a:solidFill>
            </a:endParaRPr>
          </a:p>
        </p:txBody>
      </p:sp>
      <p:pic>
        <p:nvPicPr>
          <p:cNvPr id="5" name="Picture 2" descr="http://rud.exdat.com/pars_docs/tw_refs/660/659150/659150_html_7140cfd5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488" y="1785926"/>
            <a:ext cx="1538468" cy="1872918"/>
          </a:xfrm>
          <a:prstGeom prst="rect">
            <a:avLst/>
          </a:prstGeom>
          <a:noFill/>
        </p:spPr>
      </p:pic>
      <p:pic>
        <p:nvPicPr>
          <p:cNvPr id="6" name="Picture 6" descr="http://www.opsa.info/img/images/uchastniki-tretego-regionalnogo-seminara-liderstvo-v-peregovorah-2010-g-prev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71538" y="4286256"/>
            <a:ext cx="3248910" cy="2165940"/>
          </a:xfrm>
          <a:prstGeom prst="rect">
            <a:avLst/>
          </a:prstGeom>
          <a:noFill/>
        </p:spPr>
      </p:pic>
      <p:pic>
        <p:nvPicPr>
          <p:cNvPr id="7" name="Picture 12" descr="http://im4-tub-ru.yandex.net/i?id=94292225-44-7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28662" y="1714488"/>
            <a:ext cx="1857388" cy="185738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500166" y="1219200"/>
            <a:ext cx="7335859" cy="5105400"/>
          </a:xfrm>
        </p:spPr>
        <p:txBody>
          <a:bodyPr/>
          <a:lstStyle/>
          <a:p>
            <a:pPr>
              <a:buNone/>
            </a:pPr>
            <a:r>
              <a:rPr lang="ru-RU" sz="1800" b="1" i="1" dirty="0" smtClean="0">
                <a:solidFill>
                  <a:srgbClr val="002060"/>
                </a:solidFill>
              </a:rPr>
              <a:t>Задачи ассоциации: </a:t>
            </a:r>
            <a:endParaRPr lang="ru-RU" sz="1800" b="1" dirty="0" smtClean="0">
              <a:solidFill>
                <a:srgbClr val="002060"/>
              </a:solidFill>
            </a:endParaRPr>
          </a:p>
          <a:p>
            <a:pPr lvl="0"/>
            <a:r>
              <a:rPr lang="ru-RU" sz="1800" b="1" dirty="0" smtClean="0">
                <a:solidFill>
                  <a:srgbClr val="002060"/>
                </a:solidFill>
              </a:rPr>
              <a:t>активное участие в Государственной политике в здравоохранении;</a:t>
            </a:r>
          </a:p>
          <a:p>
            <a:pPr lvl="0"/>
            <a:r>
              <a:rPr lang="ru-RU" sz="1800" b="1" dirty="0" smtClean="0">
                <a:solidFill>
                  <a:srgbClr val="002060"/>
                </a:solidFill>
              </a:rPr>
              <a:t>поддержка научных исследований в сестринском деле;</a:t>
            </a:r>
          </a:p>
          <a:p>
            <a:pPr lvl="0"/>
            <a:r>
              <a:rPr lang="ru-RU" sz="1800" b="1" dirty="0" smtClean="0">
                <a:solidFill>
                  <a:srgbClr val="002060"/>
                </a:solidFill>
              </a:rPr>
              <a:t>разработка и издание методической литературы;</a:t>
            </a:r>
          </a:p>
          <a:p>
            <a:pPr lvl="0"/>
            <a:r>
              <a:rPr lang="ru-RU" sz="1800" b="1" dirty="0" smtClean="0">
                <a:solidFill>
                  <a:srgbClr val="002060"/>
                </a:solidFill>
              </a:rPr>
              <a:t>управление внедрением новых сестринских технологий;</a:t>
            </a:r>
          </a:p>
          <a:p>
            <a:pPr lvl="0"/>
            <a:r>
              <a:rPr lang="ru-RU" sz="1800" b="1" dirty="0" smtClean="0">
                <a:solidFill>
                  <a:srgbClr val="002060"/>
                </a:solidFill>
              </a:rPr>
              <a:t>осуществление юридической защиты медицинских сестёр;</a:t>
            </a:r>
          </a:p>
          <a:p>
            <a:pPr lvl="0"/>
            <a:r>
              <a:rPr lang="ru-RU" sz="1800" b="1" dirty="0" smtClean="0">
                <a:solidFill>
                  <a:srgbClr val="002060"/>
                </a:solidFill>
              </a:rPr>
              <a:t> отстаивание профессиональных интересов медсестер в системе здравоохранения;</a:t>
            </a:r>
          </a:p>
          <a:p>
            <a:pPr lvl="0"/>
            <a:r>
              <a:rPr lang="ru-RU" sz="1800" b="1" dirty="0" smtClean="0">
                <a:solidFill>
                  <a:srgbClr val="002060"/>
                </a:solidFill>
              </a:rPr>
              <a:t>улучшение условий труда и повышение заработной платы; </a:t>
            </a:r>
          </a:p>
          <a:p>
            <a:pPr lvl="0"/>
            <a:r>
              <a:rPr lang="ru-RU" sz="1800" b="1" dirty="0" smtClean="0">
                <a:solidFill>
                  <a:srgbClr val="002060"/>
                </a:solidFill>
              </a:rPr>
              <a:t>расширение информационного пространства в сестринском деле;</a:t>
            </a:r>
          </a:p>
          <a:p>
            <a:pPr lvl="0"/>
            <a:r>
              <a:rPr lang="ru-RU" sz="1800" b="1" dirty="0" smtClean="0">
                <a:solidFill>
                  <a:srgbClr val="002060"/>
                </a:solidFill>
              </a:rPr>
              <a:t>возрождение традиций сестринского милосердия;</a:t>
            </a:r>
          </a:p>
          <a:p>
            <a:pPr lvl="0"/>
            <a:r>
              <a:rPr lang="ru-RU" sz="1800" b="1" dirty="0" smtClean="0">
                <a:solidFill>
                  <a:srgbClr val="002060"/>
                </a:solidFill>
              </a:rPr>
              <a:t>международное сотрудничество.</a:t>
            </a:r>
          </a:p>
          <a:p>
            <a:endParaRPr lang="ru-RU" sz="1800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www.themegallery.com</a:t>
            </a:r>
            <a:endParaRPr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200" dirty="0" smtClean="0">
                <a:solidFill>
                  <a:schemeClr val="accent6">
                    <a:lumMod val="75000"/>
                  </a:schemeClr>
                </a:solidFill>
              </a:rPr>
              <a:t>Развитие сестринского дела в России</a:t>
            </a:r>
            <a:endParaRPr lang="ru-RU" sz="3200" dirty="0"/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2" y="4444887"/>
            <a:ext cx="1536700" cy="1871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6248" y="1219200"/>
            <a:ext cx="4549777" cy="5105400"/>
          </a:xfrm>
        </p:spPr>
        <p:txBody>
          <a:bodyPr/>
          <a:lstStyle/>
          <a:p>
            <a:pPr>
              <a:buNone/>
            </a:pPr>
            <a:r>
              <a:rPr lang="ru-RU" sz="1800" dirty="0" smtClean="0"/>
              <a:t>     </a:t>
            </a:r>
            <a:r>
              <a:rPr lang="ru-RU" sz="1800" b="1" dirty="0" smtClean="0">
                <a:solidFill>
                  <a:srgbClr val="C00000"/>
                </a:solidFill>
              </a:rPr>
              <a:t>1998г. </a:t>
            </a:r>
            <a:r>
              <a:rPr lang="ru-RU" sz="2000" b="1" dirty="0" smtClean="0">
                <a:solidFill>
                  <a:srgbClr val="7030A0"/>
                </a:solidFill>
              </a:rPr>
              <a:t>– состоялся первый Всероссийский съезд средних медицинских работников в Санкт-Петербурге, на котором был одобрен проект Государственной программы развития сестринского дела в РФ. </a:t>
            </a:r>
          </a:p>
          <a:p>
            <a:pPr>
              <a:buNone/>
            </a:pPr>
            <a:endParaRPr lang="ru-RU" sz="2000" b="1" dirty="0" smtClean="0">
              <a:solidFill>
                <a:srgbClr val="7030A0"/>
              </a:solidFill>
            </a:endParaRPr>
          </a:p>
          <a:p>
            <a:pPr>
              <a:buNone/>
            </a:pPr>
            <a:r>
              <a:rPr lang="ru-RU" sz="2000" b="1" dirty="0" smtClean="0">
                <a:solidFill>
                  <a:srgbClr val="7030A0"/>
                </a:solidFill>
              </a:rPr>
              <a:t>    Внедрена </a:t>
            </a:r>
            <a:r>
              <a:rPr lang="ru-RU" sz="2000" b="1" i="1" dirty="0" smtClean="0">
                <a:solidFill>
                  <a:srgbClr val="7030A0"/>
                </a:solidFill>
              </a:rPr>
              <a:t>многоуровневая подготовка специалистов сестринского дела</a:t>
            </a:r>
            <a:r>
              <a:rPr lang="ru-RU" sz="2000" b="1" dirty="0" smtClean="0">
                <a:solidFill>
                  <a:srgbClr val="7030A0"/>
                </a:solidFill>
              </a:rPr>
              <a:t> :</a:t>
            </a:r>
          </a:p>
          <a:p>
            <a:pPr>
              <a:buFont typeface="+mj-lt"/>
              <a:buAutoNum type="arabicPeriod"/>
            </a:pPr>
            <a:r>
              <a:rPr lang="ru-RU" sz="2000" b="1" dirty="0" smtClean="0">
                <a:solidFill>
                  <a:srgbClr val="7030A0"/>
                </a:solidFill>
              </a:rPr>
              <a:t>Базовый</a:t>
            </a:r>
          </a:p>
          <a:p>
            <a:pPr>
              <a:buFont typeface="+mj-lt"/>
              <a:buAutoNum type="arabicPeriod"/>
            </a:pPr>
            <a:r>
              <a:rPr lang="ru-RU" sz="2000" b="1" dirty="0" smtClean="0">
                <a:solidFill>
                  <a:srgbClr val="7030A0"/>
                </a:solidFill>
              </a:rPr>
              <a:t>Повышенный</a:t>
            </a:r>
          </a:p>
          <a:p>
            <a:pPr>
              <a:buFont typeface="+mj-lt"/>
              <a:buAutoNum type="arabicPeriod"/>
            </a:pPr>
            <a:r>
              <a:rPr lang="ru-RU" sz="2000" b="1" dirty="0" smtClean="0">
                <a:solidFill>
                  <a:srgbClr val="7030A0"/>
                </a:solidFill>
              </a:rPr>
              <a:t>Высшее сестринское образование (ВСО).</a:t>
            </a:r>
          </a:p>
          <a:p>
            <a:pPr>
              <a:buFont typeface="+mj-lt"/>
              <a:buAutoNum type="arabicPeriod"/>
            </a:pPr>
            <a:endParaRPr lang="ru-RU" sz="18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www.themegallery.com</a:t>
            </a:r>
            <a:endParaRPr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200" dirty="0" smtClean="0">
                <a:solidFill>
                  <a:schemeClr val="accent6">
                    <a:lumMod val="75000"/>
                  </a:schemeClr>
                </a:solidFill>
              </a:rPr>
              <a:t>Развитие сестринского дела в России</a:t>
            </a:r>
            <a:endParaRPr lang="ru-RU" sz="3200" dirty="0"/>
          </a:p>
        </p:txBody>
      </p:sp>
      <p:pic>
        <p:nvPicPr>
          <p:cNvPr id="12293" name="Picture 5" descr="D:\Documents and Settings\Евгения.1F1D994E29454CE.002\Мои документы\Downloads\image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17709" y="4941168"/>
            <a:ext cx="2619375" cy="174307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2290" name="Picture 2" descr="C:\Documents and Settings\User\Рабочий стол\5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7" y="1133368"/>
            <a:ext cx="3050018" cy="178016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5" name="Picture 3" descr="C:\Documents and Settings\User\Рабочий стол\57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2928696"/>
            <a:ext cx="3082987" cy="20645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0" y="1219200"/>
            <a:ext cx="4264025" cy="5105400"/>
          </a:xfrm>
        </p:spPr>
        <p:txBody>
          <a:bodyPr>
            <a:normAutofit/>
          </a:bodyPr>
          <a:lstStyle/>
          <a:p>
            <a:r>
              <a:rPr lang="ru-RU" sz="1800" b="1" dirty="0" smtClean="0">
                <a:solidFill>
                  <a:srgbClr val="C00000"/>
                </a:solidFill>
              </a:rPr>
              <a:t>В 1993г. на </a:t>
            </a:r>
            <a:r>
              <a:rPr lang="ru-RU" sz="1800" b="1" dirty="0" err="1" smtClean="0">
                <a:solidFill>
                  <a:srgbClr val="C00000"/>
                </a:solidFill>
              </a:rPr>
              <a:t>Голицынской</a:t>
            </a:r>
            <a:r>
              <a:rPr lang="ru-RU" sz="1800" b="1" dirty="0" smtClean="0">
                <a:solidFill>
                  <a:srgbClr val="C00000"/>
                </a:solidFill>
              </a:rPr>
              <a:t> научно-практической конференции был принят программный документ «Философия сестринского дела», отражающий взгляды российских медсестер на профессию. </a:t>
            </a:r>
          </a:p>
          <a:p>
            <a:r>
              <a:rPr lang="ru-RU" sz="1800" b="1" i="1" dirty="0" smtClean="0">
                <a:solidFill>
                  <a:srgbClr val="C00000"/>
                </a:solidFill>
              </a:rPr>
              <a:t>Философия</a:t>
            </a:r>
            <a:r>
              <a:rPr lang="ru-RU" sz="1800" b="1" dirty="0" smtClean="0">
                <a:solidFill>
                  <a:srgbClr val="C00000"/>
                </a:solidFill>
              </a:rPr>
              <a:t> (от </a:t>
            </a:r>
            <a:r>
              <a:rPr lang="ru-RU" sz="1800" b="1" i="1" dirty="0" smtClean="0">
                <a:solidFill>
                  <a:srgbClr val="C00000"/>
                </a:solidFill>
              </a:rPr>
              <a:t>греч.</a:t>
            </a:r>
            <a:r>
              <a:rPr lang="ru-RU" sz="1800" b="1" dirty="0" smtClean="0">
                <a:solidFill>
                  <a:srgbClr val="C00000"/>
                </a:solidFill>
              </a:rPr>
              <a:t> – любовь к мудрости) – это мировоззрение, система идей, взглядов на мир и на место в нем человека. </a:t>
            </a:r>
          </a:p>
          <a:p>
            <a:r>
              <a:rPr lang="ru-RU" sz="1800" b="1" i="1" dirty="0" smtClean="0">
                <a:solidFill>
                  <a:srgbClr val="C00000"/>
                </a:solidFill>
              </a:rPr>
              <a:t>Философия сестринского дела</a:t>
            </a:r>
            <a:r>
              <a:rPr lang="ru-RU" sz="1800" b="1" dirty="0" smtClean="0">
                <a:solidFill>
                  <a:srgbClr val="C00000"/>
                </a:solidFill>
              </a:rPr>
              <a:t> – часть общей философии. Она представляет собой систему взглядов на профессию медицинской сестры. </a:t>
            </a:r>
            <a:endParaRPr lang="ru-RU" sz="1800" b="1" dirty="0">
              <a:solidFill>
                <a:srgbClr val="C00000"/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www.themegallery.com</a:t>
            </a:r>
            <a:endParaRPr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200" dirty="0" smtClean="0">
                <a:solidFill>
                  <a:srgbClr val="002060"/>
                </a:solidFill>
              </a:rPr>
              <a:t>Философия сестринского дела</a:t>
            </a:r>
            <a:endParaRPr lang="ru-RU" sz="3200" dirty="0">
              <a:solidFill>
                <a:srgbClr val="002060"/>
              </a:solidFill>
            </a:endParaRPr>
          </a:p>
        </p:txBody>
      </p:sp>
      <p:pic>
        <p:nvPicPr>
          <p:cNvPr id="13315" name="Picture 3" descr="C:\Documents and Settings\User\Рабочий стол\6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1700808"/>
            <a:ext cx="3361813" cy="3384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1868" y="1219200"/>
            <a:ext cx="5264157" cy="5281634"/>
          </a:xfrm>
        </p:spPr>
        <p:txBody>
          <a:bodyPr/>
          <a:lstStyle/>
          <a:p>
            <a:r>
              <a:rPr lang="ru-RU" sz="1800" b="1" i="1" dirty="0" smtClean="0">
                <a:solidFill>
                  <a:srgbClr val="C00000"/>
                </a:solidFill>
              </a:rPr>
              <a:t>4 основных понятия:</a:t>
            </a:r>
            <a:endParaRPr lang="ru-RU" sz="1800" dirty="0" smtClean="0">
              <a:solidFill>
                <a:srgbClr val="C00000"/>
              </a:solidFill>
            </a:endParaRPr>
          </a:p>
          <a:p>
            <a:pPr lvl="0"/>
            <a:r>
              <a:rPr lang="ru-RU" sz="1800" b="1" dirty="0" smtClean="0">
                <a:solidFill>
                  <a:srgbClr val="7030A0"/>
                </a:solidFill>
              </a:rPr>
              <a:t>В центре - </a:t>
            </a:r>
            <a:r>
              <a:rPr lang="ru-RU" sz="1800" b="1" i="1" dirty="0" smtClean="0">
                <a:solidFill>
                  <a:srgbClr val="C00000"/>
                </a:solidFill>
              </a:rPr>
              <a:t>пациент</a:t>
            </a:r>
            <a:r>
              <a:rPr lang="ru-RU" sz="1800" b="1" i="1" dirty="0" smtClean="0">
                <a:solidFill>
                  <a:srgbClr val="7030A0"/>
                </a:solidFill>
              </a:rPr>
              <a:t> (человек, индивид</a:t>
            </a:r>
            <a:r>
              <a:rPr lang="ru-RU" sz="1800" b="1" dirty="0" smtClean="0">
                <a:solidFill>
                  <a:srgbClr val="7030A0"/>
                </a:solidFill>
              </a:rPr>
              <a:t>),</a:t>
            </a:r>
            <a:r>
              <a:rPr lang="ru-RU" sz="1800" dirty="0" smtClean="0">
                <a:solidFill>
                  <a:srgbClr val="7030A0"/>
                </a:solidFill>
              </a:rPr>
              <a:t> </a:t>
            </a:r>
            <a:r>
              <a:rPr lang="ru-RU" sz="1800" b="1" dirty="0" smtClean="0">
                <a:solidFill>
                  <a:srgbClr val="7030A0"/>
                </a:solidFill>
              </a:rPr>
              <a:t>который нуждается в сестринском уходе и получает его </a:t>
            </a:r>
          </a:p>
          <a:p>
            <a:pPr lvl="0"/>
            <a:r>
              <a:rPr lang="ru-RU" sz="1800" b="1" i="1" dirty="0" smtClean="0">
                <a:solidFill>
                  <a:srgbClr val="C00000"/>
                </a:solidFill>
              </a:rPr>
              <a:t>Сестринское дело </a:t>
            </a:r>
            <a:r>
              <a:rPr lang="ru-RU" sz="1800" b="1" dirty="0" smtClean="0">
                <a:solidFill>
                  <a:srgbClr val="7030A0"/>
                </a:solidFill>
              </a:rPr>
              <a:t>– искусство, требующее воображения, творческого подхода, понимания мыслей и чувств пациента, в сочетании с научным обоснованием</a:t>
            </a:r>
          </a:p>
          <a:p>
            <a:pPr lvl="0"/>
            <a:r>
              <a:rPr lang="ru-RU" sz="1800" b="1" i="1" dirty="0" smtClean="0">
                <a:solidFill>
                  <a:srgbClr val="C00000"/>
                </a:solidFill>
              </a:rPr>
              <a:t>Окружающая среда</a:t>
            </a:r>
            <a:r>
              <a:rPr lang="ru-RU" sz="1800" dirty="0" smtClean="0">
                <a:solidFill>
                  <a:srgbClr val="C00000"/>
                </a:solidFill>
              </a:rPr>
              <a:t> </a:t>
            </a:r>
            <a:r>
              <a:rPr lang="ru-RU" sz="1800" b="1" dirty="0" smtClean="0">
                <a:solidFill>
                  <a:srgbClr val="7030A0"/>
                </a:solidFill>
              </a:rPr>
              <a:t>– совокупность природных, социальных, психологических факторов, которые затрагиваются активностью человека</a:t>
            </a:r>
          </a:p>
          <a:p>
            <a:pPr lvl="0"/>
            <a:r>
              <a:rPr lang="ru-RU" sz="1800" b="1" i="1" dirty="0" smtClean="0">
                <a:solidFill>
                  <a:srgbClr val="C00000"/>
                </a:solidFill>
              </a:rPr>
              <a:t>Здоровье</a:t>
            </a:r>
            <a:r>
              <a:rPr lang="ru-RU" sz="1800" i="1" dirty="0" smtClean="0">
                <a:solidFill>
                  <a:srgbClr val="C00000"/>
                </a:solidFill>
              </a:rPr>
              <a:t> </a:t>
            </a:r>
            <a:r>
              <a:rPr lang="ru-RU" sz="1800" b="1" i="1" dirty="0" smtClean="0">
                <a:solidFill>
                  <a:srgbClr val="7030A0"/>
                </a:solidFill>
              </a:rPr>
              <a:t>– </a:t>
            </a:r>
            <a:r>
              <a:rPr lang="ru-RU" sz="1800" b="1" dirty="0" smtClean="0">
                <a:solidFill>
                  <a:srgbClr val="7030A0"/>
                </a:solidFill>
              </a:rPr>
              <a:t>динамическая гармония личности с окружающей средой, достигнутая посредством адаптаци</a:t>
            </a:r>
            <a:r>
              <a:rPr lang="ru-RU" sz="1800" dirty="0" smtClean="0">
                <a:solidFill>
                  <a:srgbClr val="7030A0"/>
                </a:solidFill>
              </a:rPr>
              <a:t>и</a:t>
            </a:r>
          </a:p>
          <a:p>
            <a:endParaRPr lang="ru-RU" sz="1800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www.themegallery.com</a:t>
            </a:r>
            <a:endParaRPr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200" dirty="0" smtClean="0">
                <a:solidFill>
                  <a:schemeClr val="accent6">
                    <a:lumMod val="75000"/>
                  </a:schemeClr>
                </a:solidFill>
              </a:rPr>
              <a:t>Философия сестринского дела</a:t>
            </a:r>
            <a:endParaRPr lang="ru-RU" sz="3200" dirty="0"/>
          </a:p>
        </p:txBody>
      </p:sp>
      <p:pic>
        <p:nvPicPr>
          <p:cNvPr id="14338" name="Picture 2" descr="D:\Documents and Settings\Евгения.1F1D994E29454CE.002\Мои документы\Downloads\images (2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51886" y="620688"/>
            <a:ext cx="2619375" cy="1743075"/>
          </a:xfrm>
          <a:prstGeom prst="round2DiagRect">
            <a:avLst/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Picture 2" descr="C:\Documents and Settings\User\Рабочий стол\7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492896"/>
            <a:ext cx="2196724" cy="1872208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6" name="Picture 3" descr="C:\Documents and Settings\User\Рабочий стол\88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1886" y="4509120"/>
            <a:ext cx="2474168" cy="2108666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  <a:extLst/>
        </p:spPr>
      </p:pic>
      <p:pic>
        <p:nvPicPr>
          <p:cNvPr id="7" name="Picture 4" descr="C:\Documents and Settings\User\Рабочий стол\99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6296" y="5270679"/>
            <a:ext cx="1524000" cy="1428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143372" y="1219200"/>
            <a:ext cx="4692653" cy="5105400"/>
          </a:xfrm>
        </p:spPr>
        <p:txBody>
          <a:bodyPr/>
          <a:lstStyle/>
          <a:p>
            <a:pPr>
              <a:buNone/>
            </a:pPr>
            <a:r>
              <a:rPr lang="ru-RU" sz="1800" b="1" dirty="0" smtClean="0">
                <a:solidFill>
                  <a:srgbClr val="C00000"/>
                </a:solidFill>
              </a:rPr>
              <a:t>     Сестринское дело </a:t>
            </a:r>
            <a:r>
              <a:rPr lang="ru-RU" sz="1800" b="1" dirty="0" smtClean="0">
                <a:solidFill>
                  <a:srgbClr val="002060"/>
                </a:solidFill>
              </a:rPr>
              <a:t>– часть системы здравоохранения, наука и искусство, специфическая профессиональная деятельность, направленная на решение уже существующих и потенциальных проблем пациента со здоровьем в меняющихся условиях окружающей среды. </a:t>
            </a:r>
          </a:p>
          <a:p>
            <a:pPr>
              <a:buNone/>
            </a:pPr>
            <a:r>
              <a:rPr lang="ru-RU" sz="1800" b="1" dirty="0" smtClean="0">
                <a:solidFill>
                  <a:srgbClr val="C00000"/>
                </a:solidFill>
              </a:rPr>
              <a:t>     Цель СД </a:t>
            </a:r>
            <a:r>
              <a:rPr lang="ru-RU" sz="1800" b="1" dirty="0" smtClean="0">
                <a:solidFill>
                  <a:schemeClr val="accent6">
                    <a:lumMod val="75000"/>
                  </a:schemeClr>
                </a:solidFill>
              </a:rPr>
              <a:t>- через сестринский процесс обеспечивать квалифицированный сестринский уход за пациентом.</a:t>
            </a:r>
          </a:p>
          <a:p>
            <a:pPr>
              <a:buNone/>
            </a:pPr>
            <a:r>
              <a:rPr lang="ru-RU" sz="1800" b="1" dirty="0" smtClean="0">
                <a:solidFill>
                  <a:srgbClr val="002060"/>
                </a:solidFill>
              </a:rPr>
              <a:t>     </a:t>
            </a:r>
            <a:r>
              <a:rPr lang="ru-RU" sz="1800" b="1" dirty="0" smtClean="0">
                <a:solidFill>
                  <a:srgbClr val="C00000"/>
                </a:solidFill>
              </a:rPr>
              <a:t>Медицинская сестра </a:t>
            </a:r>
            <a:r>
              <a:rPr lang="ru-RU" sz="1800" b="1" dirty="0" smtClean="0">
                <a:solidFill>
                  <a:srgbClr val="002060"/>
                </a:solidFill>
              </a:rPr>
              <a:t>– специалист с профессиональным образованием, разделяющий философию сестринского дела и имеющий право на сестринскую практику.</a:t>
            </a:r>
          </a:p>
          <a:p>
            <a:endParaRPr lang="ru-RU" sz="1800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www.themegallery.com</a:t>
            </a:r>
            <a:endParaRPr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ru-RU" sz="3200" dirty="0" smtClean="0">
                <a:solidFill>
                  <a:srgbClr val="C00000"/>
                </a:solidFill>
              </a:rPr>
              <a:t>Философия сестринского дела</a:t>
            </a:r>
            <a:endParaRPr lang="ru-RU" sz="3200" dirty="0">
              <a:solidFill>
                <a:srgbClr val="C00000"/>
              </a:solidFill>
            </a:endParaRPr>
          </a:p>
        </p:txBody>
      </p:sp>
      <p:pic>
        <p:nvPicPr>
          <p:cNvPr id="15363" name="Picture 3" descr="D:\Documents and Settings\Евгения.1F1D994E29454CE.002\Мои документы\Downloads\images (2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14414" y="4714884"/>
            <a:ext cx="2628900" cy="1743075"/>
          </a:xfrm>
          <a:prstGeom prst="round2SameRect">
            <a:avLst/>
          </a:prstGeom>
          <a:noFill/>
          <a:ln>
            <a:solidFill>
              <a:schemeClr val="accent6">
                <a:lumMod val="60000"/>
                <a:lumOff val="40000"/>
              </a:schemeClr>
            </a:solidFill>
          </a:ln>
        </p:spPr>
      </p:pic>
      <p:pic>
        <p:nvPicPr>
          <p:cNvPr id="5" name="Picture 2" descr="C:\Documents and Settings\User\Рабочий стол\10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9949" y="2487084"/>
            <a:ext cx="2796025" cy="1864017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3" descr="C:\Documents and Settings\User\Рабочий стол\123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119625">
            <a:off x="469337" y="909642"/>
            <a:ext cx="2181225" cy="142875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C:\Documents and Settings\User\Рабочий стол\1234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692696"/>
            <a:ext cx="8640960" cy="57606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www.themegallery.com</a:t>
            </a:r>
            <a:endParaRPr lang="en-US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611560" y="4653136"/>
            <a:ext cx="8229600" cy="1650512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002060"/>
                </a:solidFill>
              </a:rPr>
              <a:t>Спасибо за внимание </a:t>
            </a:r>
            <a:br>
              <a:rPr lang="ru-RU" dirty="0" smtClean="0">
                <a:solidFill>
                  <a:srgbClr val="002060"/>
                </a:solidFill>
              </a:rPr>
            </a:br>
            <a:r>
              <a:rPr lang="ru-RU">
                <a:solidFill>
                  <a:srgbClr val="002060"/>
                </a:solidFill>
              </a:rPr>
              <a:t/>
            </a:r>
            <a:br>
              <a:rPr lang="ru-RU">
                <a:solidFill>
                  <a:srgbClr val="002060"/>
                </a:solidFill>
              </a:rPr>
            </a:br>
            <a:r>
              <a:rPr lang="ru-RU" smtClean="0">
                <a:solidFill>
                  <a:srgbClr val="002060"/>
                </a:solidFill>
              </a:rPr>
              <a:t>                                  задание </a:t>
            </a:r>
            <a:r>
              <a:rPr lang="ru-RU" dirty="0" smtClean="0">
                <a:solidFill>
                  <a:srgbClr val="002060"/>
                </a:solidFill>
              </a:rPr>
              <a:t>на дом</a:t>
            </a:r>
            <a:endParaRPr lang="ru-RU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2759418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2" val="f553b68cd43d21d6891d9694ccddf66aa1c29d0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Волна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1380</TotalTime>
  <Words>1239</Words>
  <Application>Microsoft Office PowerPoint</Application>
  <PresentationFormat>Экран (4:3)</PresentationFormat>
  <Paragraphs>145</Paragraphs>
  <Slides>24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24</vt:i4>
      </vt:variant>
    </vt:vector>
  </HeadingPairs>
  <TitlesOfParts>
    <vt:vector size="25" baseType="lpstr">
      <vt:lpstr>Волна</vt:lpstr>
      <vt:lpstr>ПМ ВЫПОЛНЕНИЕ РАБОТ ПО ПРОФЕСС МЛАДШАЯ МЕДИЦИНСКАЯ СЕСТРА ПО УХОДУ ЗА БОЛЬНЫМИ</vt:lpstr>
      <vt:lpstr>ПМ ВЫПОЛНЕНИЕ РАБОТ ПО ПРОФЕСС МЛАДШАЯ МЕДИЦИНСКАЯ СЕСТРА ПО УХОДУ ЗА БОЛЬНЫМИ</vt:lpstr>
      <vt:lpstr>Память – это история. Ф. Бэкон</vt:lpstr>
      <vt:lpstr>Развитие сестринского дела за рубежом</vt:lpstr>
      <vt:lpstr>Развитие сестринского дела за рубежом</vt:lpstr>
      <vt:lpstr>Развитие сестринского дела за рубежом</vt:lpstr>
      <vt:lpstr>Развитие сестринского дела за рубежом</vt:lpstr>
      <vt:lpstr>Развитие сестринского дела за рубежом</vt:lpstr>
      <vt:lpstr>Развитие сестринского дела в России</vt:lpstr>
      <vt:lpstr>Развитие сестринского дела в России</vt:lpstr>
      <vt:lpstr>Развитие сестринского дела в России</vt:lpstr>
      <vt:lpstr>Развитие сестринского дела в России</vt:lpstr>
      <vt:lpstr>Развитие сестринского дела в России</vt:lpstr>
      <vt:lpstr>Развитие сестринского дела в России</vt:lpstr>
      <vt:lpstr>Развитие сестринского дела в России</vt:lpstr>
      <vt:lpstr>Развитие сестринского дела в России</vt:lpstr>
      <vt:lpstr>Развитие сестринского дела в России</vt:lpstr>
      <vt:lpstr>Развитие сестринского дела в России</vt:lpstr>
      <vt:lpstr>Развитие сестринского дела в России</vt:lpstr>
      <vt:lpstr>Развитие сестринского дела в России</vt:lpstr>
      <vt:lpstr>Философия сестринского дела</vt:lpstr>
      <vt:lpstr>Философия сестринского дела</vt:lpstr>
      <vt:lpstr>Философия сестринского дела</vt:lpstr>
      <vt:lpstr>Спасибо за внимание                                     задание на дом</vt:lpstr>
    </vt:vector>
  </TitlesOfParts>
  <Company>БОУ ОО Медицинский колледж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ThemeGallery  PowerTemplate</dc:title>
  <dc:creator>АСУ</dc:creator>
  <dc:description>http://rusderm.ru - Ñïðàâî÷íèê äåðìàòîâåíåðîëîãà, ïðåçåíòàöèè è øàáëîíû PowerPoint, ìåäèöèíñêàÿ ëèòåðàòóðà</dc:description>
  <cp:lastModifiedBy>User</cp:lastModifiedBy>
  <cp:revision>256</cp:revision>
  <dcterms:created xsi:type="dcterms:W3CDTF">2013-04-30T05:03:22Z</dcterms:created>
  <dcterms:modified xsi:type="dcterms:W3CDTF">2014-09-14T06:30:50Z</dcterms:modified>
  <cp:contentStatus/>
</cp:coreProperties>
</file>